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5" r:id="rId1"/>
    <p:sldMasterId id="2147483666" r:id="rId2"/>
  </p:sldMasterIdLst>
  <p:notesMasterIdLst>
    <p:notesMasterId r:id="rId85"/>
  </p:notesMasterIdLst>
  <p:sldIdLst>
    <p:sldId id="256" r:id="rId3"/>
    <p:sldId id="350" r:id="rId4"/>
    <p:sldId id="351" r:id="rId5"/>
    <p:sldId id="353" r:id="rId6"/>
    <p:sldId id="354" r:id="rId7"/>
    <p:sldId id="257" r:id="rId8"/>
    <p:sldId id="258" r:id="rId9"/>
    <p:sldId id="259" r:id="rId10"/>
    <p:sldId id="260" r:id="rId11"/>
    <p:sldId id="261" r:id="rId12"/>
    <p:sldId id="262" r:id="rId13"/>
    <p:sldId id="263" r:id="rId14"/>
    <p:sldId id="336" r:id="rId15"/>
    <p:sldId id="335" r:id="rId16"/>
    <p:sldId id="333" r:id="rId17"/>
    <p:sldId id="264" r:id="rId18"/>
    <p:sldId id="265" r:id="rId19"/>
    <p:sldId id="266" r:id="rId20"/>
    <p:sldId id="267" r:id="rId21"/>
    <p:sldId id="268" r:id="rId22"/>
    <p:sldId id="269" r:id="rId23"/>
    <p:sldId id="270" r:id="rId24"/>
    <p:sldId id="271" r:id="rId25"/>
    <p:sldId id="337" r:id="rId26"/>
    <p:sldId id="339" r:id="rId27"/>
    <p:sldId id="275" r:id="rId28"/>
    <p:sldId id="276" r:id="rId29"/>
    <p:sldId id="277" r:id="rId30"/>
    <p:sldId id="342" r:id="rId31"/>
    <p:sldId id="280" r:id="rId32"/>
    <p:sldId id="281" r:id="rId33"/>
    <p:sldId id="282" r:id="rId34"/>
    <p:sldId id="283" r:id="rId35"/>
    <p:sldId id="284" r:id="rId36"/>
    <p:sldId id="285" r:id="rId37"/>
    <p:sldId id="286" r:id="rId38"/>
    <p:sldId id="287" r:id="rId39"/>
    <p:sldId id="288" r:id="rId40"/>
    <p:sldId id="289" r:id="rId41"/>
    <p:sldId id="347" r:id="rId42"/>
    <p:sldId id="291" r:id="rId43"/>
    <p:sldId id="292" r:id="rId44"/>
    <p:sldId id="293" r:id="rId45"/>
    <p:sldId id="343" r:id="rId46"/>
    <p:sldId id="340" r:id="rId47"/>
    <p:sldId id="344" r:id="rId48"/>
    <p:sldId id="298" r:id="rId49"/>
    <p:sldId id="299" r:id="rId50"/>
    <p:sldId id="300" r:id="rId51"/>
    <p:sldId id="301" r:id="rId52"/>
    <p:sldId id="345" r:id="rId53"/>
    <p:sldId id="346" r:id="rId54"/>
    <p:sldId id="302" r:id="rId55"/>
    <p:sldId id="303" r:id="rId56"/>
    <p:sldId id="306" r:id="rId57"/>
    <p:sldId id="307" r:id="rId58"/>
    <p:sldId id="348" r:id="rId59"/>
    <p:sldId id="308" r:id="rId60"/>
    <p:sldId id="309" r:id="rId61"/>
    <p:sldId id="310" r:id="rId62"/>
    <p:sldId id="311" r:id="rId63"/>
    <p:sldId id="312" r:id="rId64"/>
    <p:sldId id="313" r:id="rId65"/>
    <p:sldId id="314" r:id="rId66"/>
    <p:sldId id="315" r:id="rId67"/>
    <p:sldId id="316" r:id="rId68"/>
    <p:sldId id="317" r:id="rId69"/>
    <p:sldId id="318" r:id="rId70"/>
    <p:sldId id="319" r:id="rId71"/>
    <p:sldId id="320" r:id="rId72"/>
    <p:sldId id="321" r:id="rId73"/>
    <p:sldId id="322" r:id="rId74"/>
    <p:sldId id="323" r:id="rId75"/>
    <p:sldId id="324" r:id="rId76"/>
    <p:sldId id="325" r:id="rId77"/>
    <p:sldId id="326" r:id="rId78"/>
    <p:sldId id="327" r:id="rId79"/>
    <p:sldId id="328" r:id="rId80"/>
    <p:sldId id="329" r:id="rId81"/>
    <p:sldId id="330" r:id="rId82"/>
    <p:sldId id="331" r:id="rId83"/>
    <p:sldId id="355" r:id="rId84"/>
  </p:sldIdLst>
  <p:sldSz cx="9144000" cy="6858000" type="screen4x3"/>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p:scale>
          <a:sx n="100" d="100"/>
          <a:sy n="100" d="100"/>
        </p:scale>
        <p:origin x="-1552" y="-136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slide" Target="slides/slide37.xml"/><Relationship Id="rId50" Type="http://schemas.openxmlformats.org/officeDocument/2006/relationships/slide" Target="slides/slide48.xml"/><Relationship Id="rId51" Type="http://schemas.openxmlformats.org/officeDocument/2006/relationships/slide" Target="slides/slide49.xml"/><Relationship Id="rId52" Type="http://schemas.openxmlformats.org/officeDocument/2006/relationships/slide" Target="slides/slide50.xml"/><Relationship Id="rId53" Type="http://schemas.openxmlformats.org/officeDocument/2006/relationships/slide" Target="slides/slide51.xml"/><Relationship Id="rId54" Type="http://schemas.openxmlformats.org/officeDocument/2006/relationships/slide" Target="slides/slide52.xml"/><Relationship Id="rId55" Type="http://schemas.openxmlformats.org/officeDocument/2006/relationships/slide" Target="slides/slide53.xml"/><Relationship Id="rId56" Type="http://schemas.openxmlformats.org/officeDocument/2006/relationships/slide" Target="slides/slide54.xml"/><Relationship Id="rId57" Type="http://schemas.openxmlformats.org/officeDocument/2006/relationships/slide" Target="slides/slide55.xml"/><Relationship Id="rId58" Type="http://schemas.openxmlformats.org/officeDocument/2006/relationships/slide" Target="slides/slide56.xml"/><Relationship Id="rId59" Type="http://schemas.openxmlformats.org/officeDocument/2006/relationships/slide" Target="slides/slide57.xml"/><Relationship Id="rId70" Type="http://schemas.openxmlformats.org/officeDocument/2006/relationships/slide" Target="slides/slide68.xml"/><Relationship Id="rId71" Type="http://schemas.openxmlformats.org/officeDocument/2006/relationships/slide" Target="slides/slide69.xml"/><Relationship Id="rId72" Type="http://schemas.openxmlformats.org/officeDocument/2006/relationships/slide" Target="slides/slide70.xml"/><Relationship Id="rId73" Type="http://schemas.openxmlformats.org/officeDocument/2006/relationships/slide" Target="slides/slide71.xml"/><Relationship Id="rId74" Type="http://schemas.openxmlformats.org/officeDocument/2006/relationships/slide" Target="slides/slide72.xml"/><Relationship Id="rId75" Type="http://schemas.openxmlformats.org/officeDocument/2006/relationships/slide" Target="slides/slide73.xml"/><Relationship Id="rId76" Type="http://schemas.openxmlformats.org/officeDocument/2006/relationships/slide" Target="slides/slide74.xml"/><Relationship Id="rId77" Type="http://schemas.openxmlformats.org/officeDocument/2006/relationships/slide" Target="slides/slide75.xml"/><Relationship Id="rId78" Type="http://schemas.openxmlformats.org/officeDocument/2006/relationships/slide" Target="slides/slide76.xml"/><Relationship Id="rId79" Type="http://schemas.openxmlformats.org/officeDocument/2006/relationships/slide" Target="slides/slide77.xml"/><Relationship Id="rId90" Type="http://schemas.openxmlformats.org/officeDocument/2006/relationships/tableStyles" Target="tableStyles.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40" Type="http://schemas.openxmlformats.org/officeDocument/2006/relationships/slide" Target="slides/slide38.xml"/><Relationship Id="rId41" Type="http://schemas.openxmlformats.org/officeDocument/2006/relationships/slide" Target="slides/slide39.xml"/><Relationship Id="rId42" Type="http://schemas.openxmlformats.org/officeDocument/2006/relationships/slide" Target="slides/slide40.xml"/><Relationship Id="rId43" Type="http://schemas.openxmlformats.org/officeDocument/2006/relationships/slide" Target="slides/slide41.xml"/><Relationship Id="rId44" Type="http://schemas.openxmlformats.org/officeDocument/2006/relationships/slide" Target="slides/slide42.xml"/><Relationship Id="rId45" Type="http://schemas.openxmlformats.org/officeDocument/2006/relationships/slide" Target="slides/slide43.xml"/><Relationship Id="rId46" Type="http://schemas.openxmlformats.org/officeDocument/2006/relationships/slide" Target="slides/slide44.xml"/><Relationship Id="rId47" Type="http://schemas.openxmlformats.org/officeDocument/2006/relationships/slide" Target="slides/slide45.xml"/><Relationship Id="rId48" Type="http://schemas.openxmlformats.org/officeDocument/2006/relationships/slide" Target="slides/slide46.xml"/><Relationship Id="rId49" Type="http://schemas.openxmlformats.org/officeDocument/2006/relationships/slide" Target="slides/slide47.xml"/><Relationship Id="rId60" Type="http://schemas.openxmlformats.org/officeDocument/2006/relationships/slide" Target="slides/slide58.xml"/><Relationship Id="rId61" Type="http://schemas.openxmlformats.org/officeDocument/2006/relationships/slide" Target="slides/slide59.xml"/><Relationship Id="rId62" Type="http://schemas.openxmlformats.org/officeDocument/2006/relationships/slide" Target="slides/slide60.xml"/><Relationship Id="rId63" Type="http://schemas.openxmlformats.org/officeDocument/2006/relationships/slide" Target="slides/slide61.xml"/><Relationship Id="rId64" Type="http://schemas.openxmlformats.org/officeDocument/2006/relationships/slide" Target="slides/slide62.xml"/><Relationship Id="rId65" Type="http://schemas.openxmlformats.org/officeDocument/2006/relationships/slide" Target="slides/slide63.xml"/><Relationship Id="rId66" Type="http://schemas.openxmlformats.org/officeDocument/2006/relationships/slide" Target="slides/slide64.xml"/><Relationship Id="rId67" Type="http://schemas.openxmlformats.org/officeDocument/2006/relationships/slide" Target="slides/slide65.xml"/><Relationship Id="rId68" Type="http://schemas.openxmlformats.org/officeDocument/2006/relationships/slide" Target="slides/slide66.xml"/><Relationship Id="rId69" Type="http://schemas.openxmlformats.org/officeDocument/2006/relationships/slide" Target="slides/slide67.xml"/><Relationship Id="rId80" Type="http://schemas.openxmlformats.org/officeDocument/2006/relationships/slide" Target="slides/slide78.xml"/><Relationship Id="rId81" Type="http://schemas.openxmlformats.org/officeDocument/2006/relationships/slide" Target="slides/slide79.xml"/><Relationship Id="rId82" Type="http://schemas.openxmlformats.org/officeDocument/2006/relationships/slide" Target="slides/slide80.xml"/><Relationship Id="rId83" Type="http://schemas.openxmlformats.org/officeDocument/2006/relationships/slide" Target="slides/slide81.xml"/><Relationship Id="rId84" Type="http://schemas.openxmlformats.org/officeDocument/2006/relationships/slide" Target="slides/slide82.xml"/><Relationship Id="rId85" Type="http://schemas.openxmlformats.org/officeDocument/2006/relationships/notesMaster" Target="notesMasters/notesMaster1.xml"/><Relationship Id="rId86" Type="http://schemas.openxmlformats.org/officeDocument/2006/relationships/printerSettings" Target="printerSettings/printerSettings1.bin"/><Relationship Id="rId87" Type="http://schemas.openxmlformats.org/officeDocument/2006/relationships/presProps" Target="presProps.xml"/><Relationship Id="rId88" Type="http://schemas.openxmlformats.org/officeDocument/2006/relationships/viewProps" Target="viewProps.xml"/><Relationship Id="rId8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 name="Shape 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a:endParaRPr/>
          </a:p>
        </p:txBody>
      </p:sp>
    </p:spTree>
    <p:extLst>
      <p:ext uri="{BB962C8B-B14F-4D97-AF65-F5344CB8AC3E}">
        <p14:creationId xmlns:p14="http://schemas.microsoft.com/office/powerpoint/2010/main" val="1932538909"/>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0.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2.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3.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4.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5.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6.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7.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8.xml"/></Relationships>
</file>

<file path=ppt/notesSlides/_rels/notesSlide7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0.xml"/></Relationships>
</file>

<file path=ppt/notesSlides/_rels/notesSlide8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1.xml"/></Relationships>
</file>

<file path=ppt/notesSlides/_rels/notesSlide8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2.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Shape 10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03" name="Shape 10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
              <a:t>Title side</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Shape 14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46" name="Shape 14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Shape 152"/>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53" name="Shape 15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Shape 16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67" name="Shape 16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Shape 16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67" name="Shape 16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Shape 16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67" name="Shape 16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Shape 16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67" name="Shape 16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Shape 17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76" name="Shape 17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Shape 187"/>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88" name="Shape 18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Shape 195"/>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96" name="Shape 19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Shape 20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04" name="Shape 20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6"/>
        <p:cNvGrpSpPr/>
        <p:nvPr/>
      </p:nvGrpSpPr>
      <p:grpSpPr>
        <a:xfrm>
          <a:off x="0" y="0"/>
          <a:ext cx="0" cy="0"/>
          <a:chOff x="0" y="0"/>
          <a:chExt cx="0" cy="0"/>
        </a:xfrm>
      </p:grpSpPr>
      <p:sp>
        <p:nvSpPr>
          <p:cNvPr id="867" name="Shape 86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868" name="Shape 86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Shape 21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16" name="Shape 21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Shape 22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21" name="Shape 22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r>
              <a:rPr lang="en"/>
              <a:t>Overview and whom it is meant for: 2 slides</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Shape 22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26" name="Shape 22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Shape 23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35" name="Shape 23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Shape 251"/>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252" name="Shape 25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Shape 251"/>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252" name="Shape 25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Shape 270"/>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271" name="Shape 27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Shape 282"/>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283" name="Shape 28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Shape 296"/>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297" name="Shape 29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Shape 296"/>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297" name="Shape 29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6"/>
        <p:cNvGrpSpPr/>
        <p:nvPr/>
      </p:nvGrpSpPr>
      <p:grpSpPr>
        <a:xfrm>
          <a:off x="0" y="0"/>
          <a:ext cx="0" cy="0"/>
          <a:chOff x="0" y="0"/>
          <a:chExt cx="0" cy="0"/>
        </a:xfrm>
      </p:grpSpPr>
      <p:sp>
        <p:nvSpPr>
          <p:cNvPr id="867" name="Shape 86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868" name="Shape 86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Shape 337"/>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338" name="Shape 33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Shape 34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350" name="Shape 350"/>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None/>
            </a:pPr>
            <a:endParaRPr sz="1200" b="0" i="0" u="none" strike="noStrike" cap="none" baseline="0">
              <a:solidFill>
                <a:schemeClr val="dk1"/>
              </a:solidFill>
              <a:latin typeface="Calibri"/>
              <a:ea typeface="Calibri"/>
              <a:cs typeface="Calibri"/>
              <a:sym typeface="Calibri"/>
            </a:endParaRPr>
          </a:p>
        </p:txBody>
      </p:sp>
      <p:sp>
        <p:nvSpPr>
          <p:cNvPr id="351" name="Shape 351"/>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r>
              <a:rPr lang="en"/>
              <a:t> </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Shape 36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364" name="Shape 364"/>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None/>
            </a:pPr>
            <a:endParaRPr sz="1200" b="0" i="0" u="none" strike="noStrike" cap="none" baseline="0">
              <a:solidFill>
                <a:schemeClr val="dk1"/>
              </a:solidFill>
              <a:latin typeface="Calibri"/>
              <a:ea typeface="Calibri"/>
              <a:cs typeface="Calibri"/>
              <a:sym typeface="Calibri"/>
            </a:endParaRPr>
          </a:p>
        </p:txBody>
      </p:sp>
      <p:sp>
        <p:nvSpPr>
          <p:cNvPr id="365" name="Shape 365"/>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r>
              <a:rPr lang="en"/>
              <a:t> </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Shape 37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378" name="Shape 378"/>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None/>
            </a:pPr>
            <a:endParaRPr sz="1200" b="0" i="0" u="none" strike="noStrike" cap="none" baseline="0">
              <a:solidFill>
                <a:schemeClr val="dk1"/>
              </a:solidFill>
              <a:latin typeface="Calibri"/>
              <a:ea typeface="Calibri"/>
              <a:cs typeface="Calibri"/>
              <a:sym typeface="Calibri"/>
            </a:endParaRPr>
          </a:p>
        </p:txBody>
      </p:sp>
      <p:sp>
        <p:nvSpPr>
          <p:cNvPr id="379" name="Shape 379"/>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r>
              <a:rPr lang="en"/>
              <a:t> </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Shape 39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391" name="Shape 39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None/>
            </a:pPr>
            <a:endParaRPr sz="1200" b="0" i="0" u="none" strike="noStrike" cap="none" baseline="0">
              <a:solidFill>
                <a:schemeClr val="dk1"/>
              </a:solidFill>
              <a:latin typeface="Calibri"/>
              <a:ea typeface="Calibri"/>
              <a:cs typeface="Calibri"/>
              <a:sym typeface="Calibri"/>
            </a:endParaRPr>
          </a:p>
        </p:txBody>
      </p:sp>
      <p:sp>
        <p:nvSpPr>
          <p:cNvPr id="392" name="Shape 39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r>
              <a:rPr lang="en"/>
              <a:t> </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Shape 40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404" name="Shape 404"/>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None/>
            </a:pPr>
            <a:endParaRPr sz="1200" b="0" i="0" u="none" strike="noStrike" cap="none" baseline="0">
              <a:solidFill>
                <a:schemeClr val="dk1"/>
              </a:solidFill>
              <a:latin typeface="Calibri"/>
              <a:ea typeface="Calibri"/>
              <a:cs typeface="Calibri"/>
              <a:sym typeface="Calibri"/>
            </a:endParaRPr>
          </a:p>
        </p:txBody>
      </p:sp>
      <p:sp>
        <p:nvSpPr>
          <p:cNvPr id="405" name="Shape 405"/>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r>
              <a:rPr lang="en"/>
              <a:t> </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6"/>
        <p:cNvGrpSpPr/>
        <p:nvPr/>
      </p:nvGrpSpPr>
      <p:grpSpPr>
        <a:xfrm>
          <a:off x="0" y="0"/>
          <a:ext cx="0" cy="0"/>
          <a:chOff x="0" y="0"/>
          <a:chExt cx="0" cy="0"/>
        </a:xfrm>
      </p:grpSpPr>
      <p:sp>
        <p:nvSpPr>
          <p:cNvPr id="417" name="Shape 41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418" name="Shape 418"/>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None/>
            </a:pPr>
            <a:endParaRPr sz="1200" b="0" i="0" u="none" strike="noStrike" cap="none" baseline="0">
              <a:solidFill>
                <a:schemeClr val="dk1"/>
              </a:solidFill>
              <a:latin typeface="Calibri"/>
              <a:ea typeface="Calibri"/>
              <a:cs typeface="Calibri"/>
              <a:sym typeface="Calibri"/>
            </a:endParaRPr>
          </a:p>
        </p:txBody>
      </p:sp>
      <p:sp>
        <p:nvSpPr>
          <p:cNvPr id="419" name="Shape 419"/>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r>
              <a:rPr lang="en"/>
              <a:t> </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
        <p:cNvGrpSpPr/>
        <p:nvPr/>
      </p:nvGrpSpPr>
      <p:grpSpPr>
        <a:xfrm>
          <a:off x="0" y="0"/>
          <a:ext cx="0" cy="0"/>
          <a:chOff x="0" y="0"/>
          <a:chExt cx="0" cy="0"/>
        </a:xfrm>
      </p:grpSpPr>
      <p:sp>
        <p:nvSpPr>
          <p:cNvPr id="429" name="Shape 42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430" name="Shape 430"/>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None/>
            </a:pPr>
            <a:endParaRPr sz="1200" b="0" i="0" u="none" strike="noStrike" cap="none" baseline="0">
              <a:solidFill>
                <a:schemeClr val="dk1"/>
              </a:solidFill>
              <a:latin typeface="Calibri"/>
              <a:ea typeface="Calibri"/>
              <a:cs typeface="Calibri"/>
              <a:sym typeface="Calibri"/>
            </a:endParaRPr>
          </a:p>
        </p:txBody>
      </p:sp>
      <p:sp>
        <p:nvSpPr>
          <p:cNvPr id="431" name="Shape 431"/>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r>
              <a:rPr lang="en"/>
              <a:t> </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0"/>
        <p:cNvGrpSpPr/>
        <p:nvPr/>
      </p:nvGrpSpPr>
      <p:grpSpPr>
        <a:xfrm>
          <a:off x="0" y="0"/>
          <a:ext cx="0" cy="0"/>
          <a:chOff x="0" y="0"/>
          <a:chExt cx="0" cy="0"/>
        </a:xfrm>
      </p:grpSpPr>
      <p:sp>
        <p:nvSpPr>
          <p:cNvPr id="441" name="Shape 44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442" name="Shape 442"/>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None/>
            </a:pPr>
            <a:endParaRPr sz="1200" b="0" i="0" u="none" strike="noStrike" cap="none" baseline="0">
              <a:solidFill>
                <a:schemeClr val="dk1"/>
              </a:solidFill>
              <a:latin typeface="Calibri"/>
              <a:ea typeface="Calibri"/>
              <a:cs typeface="Calibri"/>
              <a:sym typeface="Calibri"/>
            </a:endParaRPr>
          </a:p>
        </p:txBody>
      </p:sp>
      <p:sp>
        <p:nvSpPr>
          <p:cNvPr id="443" name="Shape 443"/>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r>
              <a:rPr lang="en"/>
              <a:t> </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5"/>
        <p:cNvGrpSpPr/>
        <p:nvPr/>
      </p:nvGrpSpPr>
      <p:grpSpPr>
        <a:xfrm>
          <a:off x="0" y="0"/>
          <a:ext cx="0" cy="0"/>
          <a:chOff x="0" y="0"/>
          <a:chExt cx="0" cy="0"/>
        </a:xfrm>
      </p:grpSpPr>
      <p:sp>
        <p:nvSpPr>
          <p:cNvPr id="456" name="Shape 45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457" name="Shape 457"/>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None/>
            </a:pPr>
            <a:endParaRPr sz="1200" b="0" i="0" u="none" strike="noStrike" cap="none" baseline="0">
              <a:solidFill>
                <a:schemeClr val="dk1"/>
              </a:solidFill>
              <a:latin typeface="Calibri"/>
              <a:ea typeface="Calibri"/>
              <a:cs typeface="Calibri"/>
              <a:sym typeface="Calibri"/>
            </a:endParaRPr>
          </a:p>
        </p:txBody>
      </p:sp>
      <p:sp>
        <p:nvSpPr>
          <p:cNvPr id="458" name="Shape 45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r>
              <a:rPr lang="en"/>
              <a:t>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6"/>
        <p:cNvGrpSpPr/>
        <p:nvPr/>
      </p:nvGrpSpPr>
      <p:grpSpPr>
        <a:xfrm>
          <a:off x="0" y="0"/>
          <a:ext cx="0" cy="0"/>
          <a:chOff x="0" y="0"/>
          <a:chExt cx="0" cy="0"/>
        </a:xfrm>
      </p:grpSpPr>
      <p:sp>
        <p:nvSpPr>
          <p:cNvPr id="867" name="Shape 86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868" name="Shape 86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5"/>
        <p:cNvGrpSpPr/>
        <p:nvPr/>
      </p:nvGrpSpPr>
      <p:grpSpPr>
        <a:xfrm>
          <a:off x="0" y="0"/>
          <a:ext cx="0" cy="0"/>
          <a:chOff x="0" y="0"/>
          <a:chExt cx="0" cy="0"/>
        </a:xfrm>
      </p:grpSpPr>
      <p:sp>
        <p:nvSpPr>
          <p:cNvPr id="456" name="Shape 45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457" name="Shape 457"/>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None/>
            </a:pPr>
            <a:endParaRPr sz="1200" b="0" i="0" u="none" strike="noStrike" cap="none" baseline="0">
              <a:solidFill>
                <a:schemeClr val="dk1"/>
              </a:solidFill>
              <a:latin typeface="Calibri"/>
              <a:ea typeface="Calibri"/>
              <a:cs typeface="Calibri"/>
              <a:sym typeface="Calibri"/>
            </a:endParaRPr>
          </a:p>
        </p:txBody>
      </p:sp>
      <p:sp>
        <p:nvSpPr>
          <p:cNvPr id="458" name="Shape 45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r>
              <a:rPr lang="en"/>
              <a:t> </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0"/>
        <p:cNvGrpSpPr/>
        <p:nvPr/>
      </p:nvGrpSpPr>
      <p:grpSpPr>
        <a:xfrm>
          <a:off x="0" y="0"/>
          <a:ext cx="0" cy="0"/>
          <a:chOff x="0" y="0"/>
          <a:chExt cx="0" cy="0"/>
        </a:xfrm>
      </p:grpSpPr>
      <p:sp>
        <p:nvSpPr>
          <p:cNvPr id="481" name="Shape 48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482" name="Shape 482"/>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None/>
            </a:pPr>
            <a:endParaRPr sz="1200" b="0" i="0" u="none" strike="noStrike" cap="none" baseline="0">
              <a:solidFill>
                <a:schemeClr val="dk1"/>
              </a:solidFill>
              <a:latin typeface="Calibri"/>
              <a:ea typeface="Calibri"/>
              <a:cs typeface="Calibri"/>
              <a:sym typeface="Calibri"/>
            </a:endParaRPr>
          </a:p>
        </p:txBody>
      </p:sp>
      <p:sp>
        <p:nvSpPr>
          <p:cNvPr id="483" name="Shape 483"/>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r>
              <a:rPr lang="en"/>
              <a:t> </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1"/>
        <p:cNvGrpSpPr/>
        <p:nvPr/>
      </p:nvGrpSpPr>
      <p:grpSpPr>
        <a:xfrm>
          <a:off x="0" y="0"/>
          <a:ext cx="0" cy="0"/>
          <a:chOff x="0" y="0"/>
          <a:chExt cx="0" cy="0"/>
        </a:xfrm>
      </p:grpSpPr>
      <p:sp>
        <p:nvSpPr>
          <p:cNvPr id="492" name="Shape 492"/>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493" name="Shape 49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0"/>
        <p:cNvGrpSpPr/>
        <p:nvPr/>
      </p:nvGrpSpPr>
      <p:grpSpPr>
        <a:xfrm>
          <a:off x="0" y="0"/>
          <a:ext cx="0" cy="0"/>
          <a:chOff x="0" y="0"/>
          <a:chExt cx="0" cy="0"/>
        </a:xfrm>
      </p:grpSpPr>
      <p:sp>
        <p:nvSpPr>
          <p:cNvPr id="501" name="Shape 501"/>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502" name="Shape 50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3"/>
        <p:cNvGrpSpPr/>
        <p:nvPr/>
      </p:nvGrpSpPr>
      <p:grpSpPr>
        <a:xfrm>
          <a:off x="0" y="0"/>
          <a:ext cx="0" cy="0"/>
          <a:chOff x="0" y="0"/>
          <a:chExt cx="0" cy="0"/>
        </a:xfrm>
      </p:grpSpPr>
      <p:sp>
        <p:nvSpPr>
          <p:cNvPr id="514" name="Shape 514"/>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515" name="Shape 51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0"/>
        <p:cNvGrpSpPr/>
        <p:nvPr/>
      </p:nvGrpSpPr>
      <p:grpSpPr>
        <a:xfrm>
          <a:off x="0" y="0"/>
          <a:ext cx="0" cy="0"/>
          <a:chOff x="0" y="0"/>
          <a:chExt cx="0" cy="0"/>
        </a:xfrm>
      </p:grpSpPr>
      <p:sp>
        <p:nvSpPr>
          <p:cNvPr id="541" name="Shape 541"/>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542" name="Shape 54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0"/>
        <p:cNvGrpSpPr/>
        <p:nvPr/>
      </p:nvGrpSpPr>
      <p:grpSpPr>
        <a:xfrm>
          <a:off x="0" y="0"/>
          <a:ext cx="0" cy="0"/>
          <a:chOff x="0" y="0"/>
          <a:chExt cx="0" cy="0"/>
        </a:xfrm>
      </p:grpSpPr>
      <p:sp>
        <p:nvSpPr>
          <p:cNvPr id="541" name="Shape 541"/>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542" name="Shape 54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7"/>
        <p:cNvGrpSpPr/>
        <p:nvPr/>
      </p:nvGrpSpPr>
      <p:grpSpPr>
        <a:xfrm>
          <a:off x="0" y="0"/>
          <a:ext cx="0" cy="0"/>
          <a:chOff x="0" y="0"/>
          <a:chExt cx="0" cy="0"/>
        </a:xfrm>
      </p:grpSpPr>
      <p:sp>
        <p:nvSpPr>
          <p:cNvPr id="568" name="Shape 568"/>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569" name="Shape 56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3"/>
        <p:cNvGrpSpPr/>
        <p:nvPr/>
      </p:nvGrpSpPr>
      <p:grpSpPr>
        <a:xfrm>
          <a:off x="0" y="0"/>
          <a:ext cx="0" cy="0"/>
          <a:chOff x="0" y="0"/>
          <a:chExt cx="0" cy="0"/>
        </a:xfrm>
      </p:grpSpPr>
      <p:sp>
        <p:nvSpPr>
          <p:cNvPr id="584" name="Shape 584"/>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585" name="Shape 58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7"/>
        <p:cNvGrpSpPr/>
        <p:nvPr/>
      </p:nvGrpSpPr>
      <p:grpSpPr>
        <a:xfrm>
          <a:off x="0" y="0"/>
          <a:ext cx="0" cy="0"/>
          <a:chOff x="0" y="0"/>
          <a:chExt cx="0" cy="0"/>
        </a:xfrm>
      </p:grpSpPr>
      <p:sp>
        <p:nvSpPr>
          <p:cNvPr id="598" name="Shape 598"/>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599" name="Shape 59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6"/>
        <p:cNvGrpSpPr/>
        <p:nvPr/>
      </p:nvGrpSpPr>
      <p:grpSpPr>
        <a:xfrm>
          <a:off x="0" y="0"/>
          <a:ext cx="0" cy="0"/>
          <a:chOff x="0" y="0"/>
          <a:chExt cx="0" cy="0"/>
        </a:xfrm>
      </p:grpSpPr>
      <p:sp>
        <p:nvSpPr>
          <p:cNvPr id="867" name="Shape 86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868" name="Shape 86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9"/>
        <p:cNvGrpSpPr/>
        <p:nvPr/>
      </p:nvGrpSpPr>
      <p:grpSpPr>
        <a:xfrm>
          <a:off x="0" y="0"/>
          <a:ext cx="0" cy="0"/>
          <a:chOff x="0" y="0"/>
          <a:chExt cx="0" cy="0"/>
        </a:xfrm>
      </p:grpSpPr>
      <p:sp>
        <p:nvSpPr>
          <p:cNvPr id="610" name="Shape 610"/>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611" name="Shape 61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9"/>
        <p:cNvGrpSpPr/>
        <p:nvPr/>
      </p:nvGrpSpPr>
      <p:grpSpPr>
        <a:xfrm>
          <a:off x="0" y="0"/>
          <a:ext cx="0" cy="0"/>
          <a:chOff x="0" y="0"/>
          <a:chExt cx="0" cy="0"/>
        </a:xfrm>
      </p:grpSpPr>
      <p:sp>
        <p:nvSpPr>
          <p:cNvPr id="610" name="Shape 610"/>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611" name="Shape 61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7"/>
        <p:cNvGrpSpPr/>
        <p:nvPr/>
      </p:nvGrpSpPr>
      <p:grpSpPr>
        <a:xfrm>
          <a:off x="0" y="0"/>
          <a:ext cx="0" cy="0"/>
          <a:chOff x="0" y="0"/>
          <a:chExt cx="0" cy="0"/>
        </a:xfrm>
      </p:grpSpPr>
      <p:sp>
        <p:nvSpPr>
          <p:cNvPr id="568" name="Shape 568"/>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569" name="Shape 56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1"/>
        <p:cNvGrpSpPr/>
        <p:nvPr/>
      </p:nvGrpSpPr>
      <p:grpSpPr>
        <a:xfrm>
          <a:off x="0" y="0"/>
          <a:ext cx="0" cy="0"/>
          <a:chOff x="0" y="0"/>
          <a:chExt cx="0" cy="0"/>
        </a:xfrm>
      </p:grpSpPr>
      <p:sp>
        <p:nvSpPr>
          <p:cNvPr id="622" name="Shape 622"/>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623" name="Shape 62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0"/>
        <p:cNvGrpSpPr/>
        <p:nvPr/>
      </p:nvGrpSpPr>
      <p:grpSpPr>
        <a:xfrm>
          <a:off x="0" y="0"/>
          <a:ext cx="0" cy="0"/>
          <a:chOff x="0" y="0"/>
          <a:chExt cx="0" cy="0"/>
        </a:xfrm>
      </p:grpSpPr>
      <p:sp>
        <p:nvSpPr>
          <p:cNvPr id="631" name="Shape 631"/>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632" name="Shape 63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1"/>
        <p:cNvGrpSpPr/>
        <p:nvPr/>
      </p:nvGrpSpPr>
      <p:grpSpPr>
        <a:xfrm>
          <a:off x="0" y="0"/>
          <a:ext cx="0" cy="0"/>
          <a:chOff x="0" y="0"/>
          <a:chExt cx="0" cy="0"/>
        </a:xfrm>
      </p:grpSpPr>
      <p:sp>
        <p:nvSpPr>
          <p:cNvPr id="672" name="Shape 672"/>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673" name="Shape 67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5"/>
        <p:cNvGrpSpPr/>
        <p:nvPr/>
      </p:nvGrpSpPr>
      <p:grpSpPr>
        <a:xfrm>
          <a:off x="0" y="0"/>
          <a:ext cx="0" cy="0"/>
          <a:chOff x="0" y="0"/>
          <a:chExt cx="0" cy="0"/>
        </a:xfrm>
      </p:grpSpPr>
      <p:sp>
        <p:nvSpPr>
          <p:cNvPr id="686" name="Shape 686"/>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687" name="Shape 68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5"/>
        <p:cNvGrpSpPr/>
        <p:nvPr/>
      </p:nvGrpSpPr>
      <p:grpSpPr>
        <a:xfrm>
          <a:off x="0" y="0"/>
          <a:ext cx="0" cy="0"/>
          <a:chOff x="0" y="0"/>
          <a:chExt cx="0" cy="0"/>
        </a:xfrm>
      </p:grpSpPr>
      <p:sp>
        <p:nvSpPr>
          <p:cNvPr id="686" name="Shape 686"/>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687" name="Shape 68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2"/>
        <p:cNvGrpSpPr/>
        <p:nvPr/>
      </p:nvGrpSpPr>
      <p:grpSpPr>
        <a:xfrm>
          <a:off x="0" y="0"/>
          <a:ext cx="0" cy="0"/>
          <a:chOff x="0" y="0"/>
          <a:chExt cx="0" cy="0"/>
        </a:xfrm>
      </p:grpSpPr>
      <p:sp>
        <p:nvSpPr>
          <p:cNvPr id="693" name="Shape 693"/>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694" name="Shape 69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0"/>
        <p:cNvGrpSpPr/>
        <p:nvPr/>
      </p:nvGrpSpPr>
      <p:grpSpPr>
        <a:xfrm>
          <a:off x="0" y="0"/>
          <a:ext cx="0" cy="0"/>
          <a:chOff x="0" y="0"/>
          <a:chExt cx="0" cy="0"/>
        </a:xfrm>
      </p:grpSpPr>
      <p:sp>
        <p:nvSpPr>
          <p:cNvPr id="701" name="Shape 70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702" name="Shape 70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Shape 11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11" name="Shape 11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
              <a:t>Overview and whom it is meant for: 2 slides</a:t>
            </a: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6"/>
        <p:cNvGrpSpPr/>
        <p:nvPr/>
      </p:nvGrpSpPr>
      <p:grpSpPr>
        <a:xfrm>
          <a:off x="0" y="0"/>
          <a:ext cx="0" cy="0"/>
          <a:chOff x="0" y="0"/>
          <a:chExt cx="0" cy="0"/>
        </a:xfrm>
      </p:grpSpPr>
      <p:sp>
        <p:nvSpPr>
          <p:cNvPr id="707" name="Shape 70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708" name="Shape 70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2"/>
        <p:cNvGrpSpPr/>
        <p:nvPr/>
      </p:nvGrpSpPr>
      <p:grpSpPr>
        <a:xfrm>
          <a:off x="0" y="0"/>
          <a:ext cx="0" cy="0"/>
          <a:chOff x="0" y="0"/>
          <a:chExt cx="0" cy="0"/>
        </a:xfrm>
      </p:grpSpPr>
      <p:sp>
        <p:nvSpPr>
          <p:cNvPr id="713" name="Shape 71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714" name="Shape 71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
              <a:t>We’re a small team and have to make use of data and resources from other groups and databases where possible. Also working to get genomes into GenBank. Gene families to link to resources in other communities</a:t>
            </a: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9"/>
        <p:cNvGrpSpPr/>
        <p:nvPr/>
      </p:nvGrpSpPr>
      <p:grpSpPr>
        <a:xfrm>
          <a:off x="0" y="0"/>
          <a:ext cx="0" cy="0"/>
          <a:chOff x="0" y="0"/>
          <a:chExt cx="0" cy="0"/>
        </a:xfrm>
      </p:grpSpPr>
      <p:sp>
        <p:nvSpPr>
          <p:cNvPr id="720" name="Shape 72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721" name="Shape 72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5"/>
        <p:cNvGrpSpPr/>
        <p:nvPr/>
      </p:nvGrpSpPr>
      <p:grpSpPr>
        <a:xfrm>
          <a:off x="0" y="0"/>
          <a:ext cx="0" cy="0"/>
          <a:chOff x="0" y="0"/>
          <a:chExt cx="0" cy="0"/>
        </a:xfrm>
      </p:grpSpPr>
      <p:sp>
        <p:nvSpPr>
          <p:cNvPr id="726" name="Shape 72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727" name="Shape 72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1"/>
        <p:cNvGrpSpPr/>
        <p:nvPr/>
      </p:nvGrpSpPr>
      <p:grpSpPr>
        <a:xfrm>
          <a:off x="0" y="0"/>
          <a:ext cx="0" cy="0"/>
          <a:chOff x="0" y="0"/>
          <a:chExt cx="0" cy="0"/>
        </a:xfrm>
      </p:grpSpPr>
      <p:sp>
        <p:nvSpPr>
          <p:cNvPr id="732" name="Shape 73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733" name="Shape 73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7"/>
        <p:cNvGrpSpPr/>
        <p:nvPr/>
      </p:nvGrpSpPr>
      <p:grpSpPr>
        <a:xfrm>
          <a:off x="0" y="0"/>
          <a:ext cx="0" cy="0"/>
          <a:chOff x="0" y="0"/>
          <a:chExt cx="0" cy="0"/>
        </a:xfrm>
      </p:grpSpPr>
      <p:sp>
        <p:nvSpPr>
          <p:cNvPr id="738" name="Shape 73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739" name="Shape 73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3"/>
        <p:cNvGrpSpPr/>
        <p:nvPr/>
      </p:nvGrpSpPr>
      <p:grpSpPr>
        <a:xfrm>
          <a:off x="0" y="0"/>
          <a:ext cx="0" cy="0"/>
          <a:chOff x="0" y="0"/>
          <a:chExt cx="0" cy="0"/>
        </a:xfrm>
      </p:grpSpPr>
      <p:sp>
        <p:nvSpPr>
          <p:cNvPr id="744" name="Shape 74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745" name="Shape 74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8"/>
        <p:cNvGrpSpPr/>
        <p:nvPr/>
      </p:nvGrpSpPr>
      <p:grpSpPr>
        <a:xfrm>
          <a:off x="0" y="0"/>
          <a:ext cx="0" cy="0"/>
          <a:chOff x="0" y="0"/>
          <a:chExt cx="0" cy="0"/>
        </a:xfrm>
      </p:grpSpPr>
      <p:sp>
        <p:nvSpPr>
          <p:cNvPr id="749" name="Shape 74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750" name="Shape 75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3"/>
        <p:cNvGrpSpPr/>
        <p:nvPr/>
      </p:nvGrpSpPr>
      <p:grpSpPr>
        <a:xfrm>
          <a:off x="0" y="0"/>
          <a:ext cx="0" cy="0"/>
          <a:chOff x="0" y="0"/>
          <a:chExt cx="0" cy="0"/>
        </a:xfrm>
      </p:grpSpPr>
      <p:sp>
        <p:nvSpPr>
          <p:cNvPr id="754" name="Shape 75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755" name="Shape 75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2"/>
        <p:cNvGrpSpPr/>
        <p:nvPr/>
      </p:nvGrpSpPr>
      <p:grpSpPr>
        <a:xfrm>
          <a:off x="0" y="0"/>
          <a:ext cx="0" cy="0"/>
          <a:chOff x="0" y="0"/>
          <a:chExt cx="0" cy="0"/>
        </a:xfrm>
      </p:grpSpPr>
      <p:sp>
        <p:nvSpPr>
          <p:cNvPr id="763" name="Shape 76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764" name="Shape 76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
              <a:t>Connections to other data types</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Shape 11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19" name="Shape 11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0"/>
        <p:cNvGrpSpPr/>
        <p:nvPr/>
      </p:nvGrpSpPr>
      <p:grpSpPr>
        <a:xfrm>
          <a:off x="0" y="0"/>
          <a:ext cx="0" cy="0"/>
          <a:chOff x="0" y="0"/>
          <a:chExt cx="0" cy="0"/>
        </a:xfrm>
      </p:grpSpPr>
      <p:sp>
        <p:nvSpPr>
          <p:cNvPr id="771" name="Shape 771"/>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772" name="Shape 77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7"/>
        <p:cNvGrpSpPr/>
        <p:nvPr/>
      </p:nvGrpSpPr>
      <p:grpSpPr>
        <a:xfrm>
          <a:off x="0" y="0"/>
          <a:ext cx="0" cy="0"/>
          <a:chOff x="0" y="0"/>
          <a:chExt cx="0" cy="0"/>
        </a:xfrm>
      </p:grpSpPr>
      <p:sp>
        <p:nvSpPr>
          <p:cNvPr id="778" name="Shape 778"/>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779" name="Shape 77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6"/>
        <p:cNvGrpSpPr/>
        <p:nvPr/>
      </p:nvGrpSpPr>
      <p:grpSpPr>
        <a:xfrm>
          <a:off x="0" y="0"/>
          <a:ext cx="0" cy="0"/>
          <a:chOff x="0" y="0"/>
          <a:chExt cx="0" cy="0"/>
        </a:xfrm>
      </p:grpSpPr>
      <p:sp>
        <p:nvSpPr>
          <p:cNvPr id="787" name="Shape 78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788" name="Shape 78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
              <a:t>Read name of QTL</a:t>
            </a: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4"/>
        <p:cNvGrpSpPr/>
        <p:nvPr/>
      </p:nvGrpSpPr>
      <p:grpSpPr>
        <a:xfrm>
          <a:off x="0" y="0"/>
          <a:ext cx="0" cy="0"/>
          <a:chOff x="0" y="0"/>
          <a:chExt cx="0" cy="0"/>
        </a:xfrm>
      </p:grpSpPr>
      <p:sp>
        <p:nvSpPr>
          <p:cNvPr id="795" name="Shape 795"/>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796" name="Shape 79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2"/>
        <p:cNvGrpSpPr/>
        <p:nvPr/>
      </p:nvGrpSpPr>
      <p:grpSpPr>
        <a:xfrm>
          <a:off x="0" y="0"/>
          <a:ext cx="0" cy="0"/>
          <a:chOff x="0" y="0"/>
          <a:chExt cx="0" cy="0"/>
        </a:xfrm>
      </p:grpSpPr>
      <p:sp>
        <p:nvSpPr>
          <p:cNvPr id="803" name="Shape 803"/>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804" name="Shape 80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5"/>
        <p:cNvGrpSpPr/>
        <p:nvPr/>
      </p:nvGrpSpPr>
      <p:grpSpPr>
        <a:xfrm>
          <a:off x="0" y="0"/>
          <a:ext cx="0" cy="0"/>
          <a:chOff x="0" y="0"/>
          <a:chExt cx="0" cy="0"/>
        </a:xfrm>
      </p:grpSpPr>
      <p:sp>
        <p:nvSpPr>
          <p:cNvPr id="816" name="Shape 81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817" name="Shape 81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
              <a:t>Placing QTL on consenus maps so that QTL from multiple studies can be compared.</a:t>
            </a: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6"/>
        <p:cNvGrpSpPr/>
        <p:nvPr/>
      </p:nvGrpSpPr>
      <p:grpSpPr>
        <a:xfrm>
          <a:off x="0" y="0"/>
          <a:ext cx="0" cy="0"/>
          <a:chOff x="0" y="0"/>
          <a:chExt cx="0" cy="0"/>
        </a:xfrm>
      </p:grpSpPr>
      <p:sp>
        <p:nvSpPr>
          <p:cNvPr id="827" name="Shape 82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828" name="Shape 82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2"/>
        <p:cNvGrpSpPr/>
        <p:nvPr/>
      </p:nvGrpSpPr>
      <p:grpSpPr>
        <a:xfrm>
          <a:off x="0" y="0"/>
          <a:ext cx="0" cy="0"/>
          <a:chOff x="0" y="0"/>
          <a:chExt cx="0" cy="0"/>
        </a:xfrm>
      </p:grpSpPr>
      <p:sp>
        <p:nvSpPr>
          <p:cNvPr id="833" name="Shape 833"/>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834" name="Shape 83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8"/>
        <p:cNvGrpSpPr/>
        <p:nvPr/>
      </p:nvGrpSpPr>
      <p:grpSpPr>
        <a:xfrm>
          <a:off x="0" y="0"/>
          <a:ext cx="0" cy="0"/>
          <a:chOff x="0" y="0"/>
          <a:chExt cx="0" cy="0"/>
        </a:xfrm>
      </p:grpSpPr>
      <p:sp>
        <p:nvSpPr>
          <p:cNvPr id="839" name="Shape 839"/>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840" name="Shape 84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4"/>
        <p:cNvGrpSpPr/>
        <p:nvPr/>
      </p:nvGrpSpPr>
      <p:grpSpPr>
        <a:xfrm>
          <a:off x="0" y="0"/>
          <a:ext cx="0" cy="0"/>
          <a:chOff x="0" y="0"/>
          <a:chExt cx="0" cy="0"/>
        </a:xfrm>
      </p:grpSpPr>
      <p:sp>
        <p:nvSpPr>
          <p:cNvPr id="845" name="Shape 845"/>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846" name="Shape 84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Shape 12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30" name="Shape 13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0"/>
        <p:cNvGrpSpPr/>
        <p:nvPr/>
      </p:nvGrpSpPr>
      <p:grpSpPr>
        <a:xfrm>
          <a:off x="0" y="0"/>
          <a:ext cx="0" cy="0"/>
          <a:chOff x="0" y="0"/>
          <a:chExt cx="0" cy="0"/>
        </a:xfrm>
      </p:grpSpPr>
      <p:sp>
        <p:nvSpPr>
          <p:cNvPr id="851" name="Shape 851"/>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852" name="Shape 85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8"/>
        <p:cNvGrpSpPr/>
        <p:nvPr/>
      </p:nvGrpSpPr>
      <p:grpSpPr>
        <a:xfrm>
          <a:off x="0" y="0"/>
          <a:ext cx="0" cy="0"/>
          <a:chOff x="0" y="0"/>
          <a:chExt cx="0" cy="0"/>
        </a:xfrm>
      </p:grpSpPr>
      <p:sp>
        <p:nvSpPr>
          <p:cNvPr id="859" name="Shape 85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860" name="Shape 86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
              <a:t>Report bugs, request features and datasets, give us your data.</a:t>
            </a: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8"/>
        <p:cNvGrpSpPr/>
        <p:nvPr/>
      </p:nvGrpSpPr>
      <p:grpSpPr>
        <a:xfrm>
          <a:off x="0" y="0"/>
          <a:ext cx="0" cy="0"/>
          <a:chOff x="0" y="0"/>
          <a:chExt cx="0" cy="0"/>
        </a:xfrm>
      </p:grpSpPr>
      <p:sp>
        <p:nvSpPr>
          <p:cNvPr id="859" name="Shape 85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860" name="Shape 86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
              <a:t>Report bugs, request features and datasets, give us your data.</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Shape 136"/>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37" name="Shape 13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7"/>
        <p:cNvGrpSpPr/>
        <p:nvPr/>
      </p:nvGrpSpPr>
      <p:grpSpPr>
        <a:xfrm>
          <a:off x="0" y="0"/>
          <a:ext cx="0" cy="0"/>
          <a:chOff x="0" y="0"/>
          <a:chExt cx="0" cy="0"/>
        </a:xfrm>
      </p:grpSpPr>
      <p:sp>
        <p:nvSpPr>
          <p:cNvPr id="8" name="Shape 8"/>
          <p:cNvSpPr txBox="1">
            <a:spLocks noGrp="1"/>
          </p:cNvSpPr>
          <p:nvPr>
            <p:ph type="ctrTitle"/>
          </p:nvPr>
        </p:nvSpPr>
        <p:spPr>
          <a:xfrm>
            <a:off x="685800" y="2111123"/>
            <a:ext cx="7772400" cy="1546500"/>
          </a:xfrm>
          <a:prstGeom prst="rect">
            <a:avLst/>
          </a:prstGeom>
        </p:spPr>
        <p:txBody>
          <a:bodyPr lIns="91425" tIns="91425" rIns="91425" bIns="91425" anchor="b" anchorCtr="0"/>
          <a:lstStyle>
            <a:lvl1pPr algn="ctr">
              <a:spcBef>
                <a:spcPts val="0"/>
              </a:spcBef>
              <a:buSzPct val="100000"/>
              <a:defRPr sz="4800"/>
            </a:lvl1pPr>
            <a:lvl2pPr algn="ctr">
              <a:spcBef>
                <a:spcPts val="0"/>
              </a:spcBef>
              <a:buSzPct val="100000"/>
              <a:defRPr sz="4800"/>
            </a:lvl2pPr>
            <a:lvl3pPr algn="ctr">
              <a:spcBef>
                <a:spcPts val="0"/>
              </a:spcBef>
              <a:buSzPct val="100000"/>
              <a:defRPr sz="4800"/>
            </a:lvl3pPr>
            <a:lvl4pPr algn="ctr">
              <a:spcBef>
                <a:spcPts val="0"/>
              </a:spcBef>
              <a:buSzPct val="100000"/>
              <a:defRPr sz="4800"/>
            </a:lvl4pPr>
            <a:lvl5pPr algn="ctr">
              <a:spcBef>
                <a:spcPts val="0"/>
              </a:spcBef>
              <a:buSzPct val="100000"/>
              <a:defRPr sz="4800"/>
            </a:lvl5pPr>
            <a:lvl6pPr algn="ctr">
              <a:spcBef>
                <a:spcPts val="0"/>
              </a:spcBef>
              <a:buSzPct val="100000"/>
              <a:defRPr sz="4800"/>
            </a:lvl6pPr>
            <a:lvl7pPr algn="ctr">
              <a:spcBef>
                <a:spcPts val="0"/>
              </a:spcBef>
              <a:buSzPct val="100000"/>
              <a:defRPr sz="4800"/>
            </a:lvl7pPr>
            <a:lvl8pPr algn="ctr">
              <a:spcBef>
                <a:spcPts val="0"/>
              </a:spcBef>
              <a:buSzPct val="100000"/>
              <a:defRPr sz="4800"/>
            </a:lvl8pPr>
            <a:lvl9pPr algn="ctr">
              <a:spcBef>
                <a:spcPts val="0"/>
              </a:spcBef>
              <a:buSzPct val="100000"/>
              <a:defRPr sz="4800"/>
            </a:lvl9pPr>
          </a:lstStyle>
          <a:p>
            <a:endParaRPr/>
          </a:p>
        </p:txBody>
      </p:sp>
      <p:sp>
        <p:nvSpPr>
          <p:cNvPr id="9" name="Shape 9"/>
          <p:cNvSpPr txBox="1">
            <a:spLocks noGrp="1"/>
          </p:cNvSpPr>
          <p:nvPr>
            <p:ph type="subTitle" idx="1"/>
          </p:nvPr>
        </p:nvSpPr>
        <p:spPr>
          <a:xfrm>
            <a:off x="685800" y="3786737"/>
            <a:ext cx="7772400" cy="1046400"/>
          </a:xfrm>
          <a:prstGeom prst="rect">
            <a:avLst/>
          </a:prstGeom>
        </p:spPr>
        <p:txBody>
          <a:bodyPr lIns="91425" tIns="91425" rIns="91425" bIns="91425" anchor="t" anchorCtr="0"/>
          <a:lstStyle>
            <a:lvl1pPr algn="ctr">
              <a:spcBef>
                <a:spcPts val="0"/>
              </a:spcBef>
              <a:buClr>
                <a:schemeClr val="dk2"/>
              </a:buClr>
              <a:buNone/>
              <a:defRPr>
                <a:solidFill>
                  <a:schemeClr val="dk2"/>
                </a:solidFill>
              </a:defRPr>
            </a:lvl1pPr>
            <a:lvl2pPr algn="ctr">
              <a:spcBef>
                <a:spcPts val="0"/>
              </a:spcBef>
              <a:buClr>
                <a:schemeClr val="dk2"/>
              </a:buClr>
              <a:buSzPct val="100000"/>
              <a:buNone/>
              <a:defRPr sz="3000">
                <a:solidFill>
                  <a:schemeClr val="dk2"/>
                </a:solidFill>
              </a:defRPr>
            </a:lvl2pPr>
            <a:lvl3pPr algn="ctr">
              <a:spcBef>
                <a:spcPts val="0"/>
              </a:spcBef>
              <a:buClr>
                <a:schemeClr val="dk2"/>
              </a:buClr>
              <a:buSzPct val="100000"/>
              <a:buNone/>
              <a:defRPr sz="3000">
                <a:solidFill>
                  <a:schemeClr val="dk2"/>
                </a:solidFill>
              </a:defRPr>
            </a:lvl3pPr>
            <a:lvl4pPr algn="ctr">
              <a:spcBef>
                <a:spcPts val="0"/>
              </a:spcBef>
              <a:buClr>
                <a:schemeClr val="dk2"/>
              </a:buClr>
              <a:buSzPct val="100000"/>
              <a:buNone/>
              <a:defRPr sz="3000">
                <a:solidFill>
                  <a:schemeClr val="dk2"/>
                </a:solidFill>
              </a:defRPr>
            </a:lvl4pPr>
            <a:lvl5pPr algn="ctr">
              <a:spcBef>
                <a:spcPts val="0"/>
              </a:spcBef>
              <a:buClr>
                <a:schemeClr val="dk2"/>
              </a:buClr>
              <a:buSzPct val="100000"/>
              <a:buNone/>
              <a:defRPr sz="3000">
                <a:solidFill>
                  <a:schemeClr val="dk2"/>
                </a:solidFill>
              </a:defRPr>
            </a:lvl5pPr>
            <a:lvl6pPr algn="ctr">
              <a:spcBef>
                <a:spcPts val="0"/>
              </a:spcBef>
              <a:buClr>
                <a:schemeClr val="dk2"/>
              </a:buClr>
              <a:buSzPct val="100000"/>
              <a:buNone/>
              <a:defRPr sz="3000">
                <a:solidFill>
                  <a:schemeClr val="dk2"/>
                </a:solidFill>
              </a:defRPr>
            </a:lvl6pPr>
            <a:lvl7pPr algn="ctr">
              <a:spcBef>
                <a:spcPts val="0"/>
              </a:spcBef>
              <a:buClr>
                <a:schemeClr val="dk2"/>
              </a:buClr>
              <a:buSzPct val="100000"/>
              <a:buNone/>
              <a:defRPr sz="3000">
                <a:solidFill>
                  <a:schemeClr val="dk2"/>
                </a:solidFill>
              </a:defRPr>
            </a:lvl7pPr>
            <a:lvl8pPr algn="ctr">
              <a:spcBef>
                <a:spcPts val="0"/>
              </a:spcBef>
              <a:buClr>
                <a:schemeClr val="dk2"/>
              </a:buClr>
              <a:buSzPct val="100000"/>
              <a:buNone/>
              <a:defRPr sz="3000">
                <a:solidFill>
                  <a:schemeClr val="dk2"/>
                </a:solidFill>
              </a:defRPr>
            </a:lvl8pPr>
            <a:lvl9pPr algn="ctr">
              <a:spcBef>
                <a:spcPts val="0"/>
              </a:spcBef>
              <a:buClr>
                <a:schemeClr val="dk2"/>
              </a:buClr>
              <a:buSzPct val="100000"/>
              <a:buNone/>
              <a:defRPr sz="3000">
                <a:solidFill>
                  <a:schemeClr val="dk2"/>
                </a:solidFil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46"/>
        <p:cNvGrpSpPr/>
        <p:nvPr/>
      </p:nvGrpSpPr>
      <p:grpSpPr>
        <a:xfrm>
          <a:off x="0" y="0"/>
          <a:ext cx="0" cy="0"/>
          <a:chOff x="0" y="0"/>
          <a:chExt cx="0" cy="0"/>
        </a:xfrm>
      </p:grpSpPr>
      <p:sp>
        <p:nvSpPr>
          <p:cNvPr id="47" name="Shape 47"/>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algn="ctr" rtl="0">
              <a:spcBef>
                <a:spcPts val="0"/>
              </a:spcBef>
              <a:buClr>
                <a:schemeClr val="dk1"/>
              </a:buClr>
              <a:buFont typeface="Calibri"/>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8" name="Shape 48"/>
          <p:cNvSpPr txBox="1">
            <a:spLocks noGrp="1"/>
          </p:cNvSpPr>
          <p:nvPr>
            <p:ph type="body" idx="1"/>
          </p:nvPr>
        </p:nvSpPr>
        <p:spPr>
          <a:xfrm>
            <a:off x="457200" y="1600200"/>
            <a:ext cx="4038599" cy="4525963"/>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9" name="Shape 49"/>
          <p:cNvSpPr txBox="1">
            <a:spLocks noGrp="1"/>
          </p:cNvSpPr>
          <p:nvPr>
            <p:ph type="body" idx="2"/>
          </p:nvPr>
        </p:nvSpPr>
        <p:spPr>
          <a:xfrm>
            <a:off x="4648200" y="1600200"/>
            <a:ext cx="4038599" cy="4525963"/>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50" name="Shape 50"/>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51" name="Shape 51"/>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52" name="Shape 52"/>
          <p:cNvSpPr txBox="1">
            <a:spLocks noGrp="1"/>
          </p:cNvSpPr>
          <p:nvPr>
            <p:ph type="sldNum" idx="12"/>
          </p:nvPr>
        </p:nvSpPr>
        <p:spPr>
          <a:xfrm>
            <a:off x="6553200" y="6356350"/>
            <a:ext cx="2133599" cy="365125"/>
          </a:xfrm>
          <a:prstGeom prst="rect">
            <a:avLst/>
          </a:prstGeom>
          <a:noFill/>
          <a:ln>
            <a:noFill/>
          </a:ln>
        </p:spPr>
        <p:txBody>
          <a:bodyPr lIns="91425" tIns="91425" rIns="91425" bIns="91425" anchor="ctr" anchorCtr="0">
            <a:noAutofit/>
          </a:bodyPr>
          <a:lstStyle/>
          <a:p>
            <a:pPr marL="0" lvl="0" indent="-88900">
              <a:spcBef>
                <a:spcPts val="0"/>
              </a:spcBef>
              <a:buClr>
                <a:srgbClr val="000000"/>
              </a:buClr>
              <a:buFont typeface="Arial"/>
              <a:buChar char="●"/>
            </a:pPr>
            <a:endParaRPr/>
          </a:p>
          <a:p>
            <a:pPr marL="457200" lvl="1" indent="-88900">
              <a:spcBef>
                <a:spcPts val="0"/>
              </a:spcBef>
              <a:buClr>
                <a:srgbClr val="000000"/>
              </a:buClr>
              <a:buFont typeface="Courier New"/>
              <a:buChar char="o"/>
            </a:pPr>
            <a:endParaRPr/>
          </a:p>
          <a:p>
            <a:pPr marL="914400" lvl="2" indent="-88900">
              <a:spcBef>
                <a:spcPts val="0"/>
              </a:spcBef>
              <a:buClr>
                <a:srgbClr val="000000"/>
              </a:buClr>
              <a:buFont typeface="Wingdings"/>
              <a:buChar char="§"/>
            </a:pPr>
            <a:endParaRPr/>
          </a:p>
          <a:p>
            <a:pPr marL="1371600" lvl="3" indent="-88900">
              <a:spcBef>
                <a:spcPts val="0"/>
              </a:spcBef>
              <a:buClr>
                <a:srgbClr val="000000"/>
              </a:buClr>
              <a:buFont typeface="Arial"/>
              <a:buChar char="●"/>
            </a:pPr>
            <a:endParaRPr/>
          </a:p>
          <a:p>
            <a:pPr marL="1828800" lvl="4" indent="-88900">
              <a:spcBef>
                <a:spcPts val="0"/>
              </a:spcBef>
              <a:buClr>
                <a:srgbClr val="000000"/>
              </a:buClr>
              <a:buFont typeface="Courier New"/>
              <a:buChar char="o"/>
            </a:pPr>
            <a:endParaRPr/>
          </a:p>
          <a:p>
            <a:pPr marL="2286000" lvl="5" indent="-88900">
              <a:spcBef>
                <a:spcPts val="0"/>
              </a:spcBef>
              <a:buClr>
                <a:srgbClr val="000000"/>
              </a:buClr>
              <a:buFont typeface="Wingdings"/>
              <a:buChar char="§"/>
            </a:pPr>
            <a:endParaRPr/>
          </a:p>
          <a:p>
            <a:pPr marL="2743200" lvl="6" indent="-88900">
              <a:spcBef>
                <a:spcPts val="0"/>
              </a:spcBef>
              <a:buClr>
                <a:srgbClr val="000000"/>
              </a:buClr>
              <a:buFont typeface="Arial"/>
              <a:buChar char="●"/>
            </a:pPr>
            <a:endParaRPr/>
          </a:p>
          <a:p>
            <a:pPr marL="3200400" lvl="7" indent="-88900">
              <a:spcBef>
                <a:spcPts val="0"/>
              </a:spcBef>
              <a:buClr>
                <a:srgbClr val="000000"/>
              </a:buClr>
              <a:buFont typeface="Courier New"/>
              <a:buChar char="o"/>
            </a:pPr>
            <a:endParaRPr/>
          </a:p>
          <a:p>
            <a:pPr marL="3657600" lvl="8" indent="-88900">
              <a:spcBef>
                <a:spcPts val="0"/>
              </a:spcBef>
              <a:buClr>
                <a:srgbClr val="000000"/>
              </a:buClr>
              <a:buFont typeface="Wingdings"/>
              <a:buChar char="§"/>
            </a:pP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53"/>
        <p:cNvGrpSpPr/>
        <p:nvPr/>
      </p:nvGrpSpPr>
      <p:grpSpPr>
        <a:xfrm>
          <a:off x="0" y="0"/>
          <a:ext cx="0" cy="0"/>
          <a:chOff x="0" y="0"/>
          <a:chExt cx="0" cy="0"/>
        </a:xfrm>
      </p:grpSpPr>
      <p:sp>
        <p:nvSpPr>
          <p:cNvPr id="54" name="Shape 54"/>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55" name="Shape 55"/>
          <p:cNvSpPr txBox="1">
            <a:spLocks noGrp="1"/>
          </p:cNvSpPr>
          <p:nvPr>
            <p:ph type="body" idx="1"/>
          </p:nvPr>
        </p:nvSpPr>
        <p:spPr>
          <a:xfrm>
            <a:off x="457200" y="1535112"/>
            <a:ext cx="4040187" cy="639762"/>
          </a:xfrm>
          <a:prstGeom prst="rect">
            <a:avLst/>
          </a:prstGeom>
          <a:noFill/>
          <a:ln>
            <a:noFill/>
          </a:ln>
        </p:spPr>
        <p:txBody>
          <a:bodyPr lIns="91425" tIns="91425" rIns="91425" bIns="91425" anchor="b" anchorCtr="0"/>
          <a:lstStyle>
            <a:lvl1pPr marL="0" indent="0" rtl="0">
              <a:spcBef>
                <a:spcPts val="0"/>
              </a:spcBef>
              <a:buFont typeface="Calibri"/>
              <a:buNone/>
              <a:defRPr/>
            </a:lvl1pPr>
            <a:lvl2pPr marL="457200" indent="0" rtl="0">
              <a:spcBef>
                <a:spcPts val="0"/>
              </a:spcBef>
              <a:buFont typeface="Calibri"/>
              <a:buNone/>
              <a:defRPr/>
            </a:lvl2pPr>
            <a:lvl3pPr marL="914400" indent="0" rtl="0">
              <a:spcBef>
                <a:spcPts val="0"/>
              </a:spcBef>
              <a:buFont typeface="Calibri"/>
              <a:buNone/>
              <a:defRPr/>
            </a:lvl3pPr>
            <a:lvl4pPr marL="1371600" indent="0" rtl="0">
              <a:spcBef>
                <a:spcPts val="0"/>
              </a:spcBef>
              <a:buFont typeface="Calibri"/>
              <a:buNone/>
              <a:defRPr/>
            </a:lvl4pPr>
            <a:lvl5pPr marL="1828800" indent="0" rtl="0">
              <a:spcBef>
                <a:spcPts val="0"/>
              </a:spcBef>
              <a:buFont typeface="Calibri"/>
              <a:buNone/>
              <a:defRPr/>
            </a:lvl5pPr>
            <a:lvl6pPr marL="2286000" indent="0" rtl="0">
              <a:spcBef>
                <a:spcPts val="0"/>
              </a:spcBef>
              <a:buFont typeface="Calibri"/>
              <a:buNone/>
              <a:defRPr/>
            </a:lvl6pPr>
            <a:lvl7pPr marL="2743200" indent="0" rtl="0">
              <a:spcBef>
                <a:spcPts val="0"/>
              </a:spcBef>
              <a:buFont typeface="Calibri"/>
              <a:buNone/>
              <a:defRPr/>
            </a:lvl7pPr>
            <a:lvl8pPr marL="3200400" indent="0" rtl="0">
              <a:spcBef>
                <a:spcPts val="0"/>
              </a:spcBef>
              <a:buFont typeface="Calibri"/>
              <a:buNone/>
              <a:defRPr/>
            </a:lvl8pPr>
            <a:lvl9pPr marL="3657600" indent="0" rtl="0">
              <a:spcBef>
                <a:spcPts val="0"/>
              </a:spcBef>
              <a:buFont typeface="Calibri"/>
              <a:buNone/>
              <a:defRPr/>
            </a:lvl9pPr>
          </a:lstStyle>
          <a:p>
            <a:endParaRPr/>
          </a:p>
        </p:txBody>
      </p:sp>
      <p:sp>
        <p:nvSpPr>
          <p:cNvPr id="56" name="Shape 56"/>
          <p:cNvSpPr txBox="1">
            <a:spLocks noGrp="1"/>
          </p:cNvSpPr>
          <p:nvPr>
            <p:ph type="body" idx="2"/>
          </p:nvPr>
        </p:nvSpPr>
        <p:spPr>
          <a:xfrm>
            <a:off x="457200" y="2174875"/>
            <a:ext cx="4040187" cy="3951287"/>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57" name="Shape 57"/>
          <p:cNvSpPr txBox="1">
            <a:spLocks noGrp="1"/>
          </p:cNvSpPr>
          <p:nvPr>
            <p:ph type="body" idx="3"/>
          </p:nvPr>
        </p:nvSpPr>
        <p:spPr>
          <a:xfrm>
            <a:off x="4645025" y="1535112"/>
            <a:ext cx="4041774" cy="639762"/>
          </a:xfrm>
          <a:prstGeom prst="rect">
            <a:avLst/>
          </a:prstGeom>
          <a:noFill/>
          <a:ln>
            <a:noFill/>
          </a:ln>
        </p:spPr>
        <p:txBody>
          <a:bodyPr lIns="91425" tIns="91425" rIns="91425" bIns="91425" anchor="b" anchorCtr="0"/>
          <a:lstStyle>
            <a:lvl1pPr marL="0" indent="0" rtl="0">
              <a:spcBef>
                <a:spcPts val="0"/>
              </a:spcBef>
              <a:buFont typeface="Calibri"/>
              <a:buNone/>
              <a:defRPr/>
            </a:lvl1pPr>
            <a:lvl2pPr marL="457200" indent="0" rtl="0">
              <a:spcBef>
                <a:spcPts val="0"/>
              </a:spcBef>
              <a:buFont typeface="Calibri"/>
              <a:buNone/>
              <a:defRPr/>
            </a:lvl2pPr>
            <a:lvl3pPr marL="914400" indent="0" rtl="0">
              <a:spcBef>
                <a:spcPts val="0"/>
              </a:spcBef>
              <a:buFont typeface="Calibri"/>
              <a:buNone/>
              <a:defRPr/>
            </a:lvl3pPr>
            <a:lvl4pPr marL="1371600" indent="0" rtl="0">
              <a:spcBef>
                <a:spcPts val="0"/>
              </a:spcBef>
              <a:buFont typeface="Calibri"/>
              <a:buNone/>
              <a:defRPr/>
            </a:lvl4pPr>
            <a:lvl5pPr marL="1828800" indent="0" rtl="0">
              <a:spcBef>
                <a:spcPts val="0"/>
              </a:spcBef>
              <a:buFont typeface="Calibri"/>
              <a:buNone/>
              <a:defRPr/>
            </a:lvl5pPr>
            <a:lvl6pPr marL="2286000" indent="0" rtl="0">
              <a:spcBef>
                <a:spcPts val="0"/>
              </a:spcBef>
              <a:buFont typeface="Calibri"/>
              <a:buNone/>
              <a:defRPr/>
            </a:lvl6pPr>
            <a:lvl7pPr marL="2743200" indent="0" rtl="0">
              <a:spcBef>
                <a:spcPts val="0"/>
              </a:spcBef>
              <a:buFont typeface="Calibri"/>
              <a:buNone/>
              <a:defRPr/>
            </a:lvl7pPr>
            <a:lvl8pPr marL="3200400" indent="0" rtl="0">
              <a:spcBef>
                <a:spcPts val="0"/>
              </a:spcBef>
              <a:buFont typeface="Calibri"/>
              <a:buNone/>
              <a:defRPr/>
            </a:lvl8pPr>
            <a:lvl9pPr marL="3657600" indent="0" rtl="0">
              <a:spcBef>
                <a:spcPts val="0"/>
              </a:spcBef>
              <a:buFont typeface="Calibri"/>
              <a:buNone/>
              <a:defRPr/>
            </a:lvl9pPr>
          </a:lstStyle>
          <a:p>
            <a:endParaRPr/>
          </a:p>
        </p:txBody>
      </p:sp>
      <p:sp>
        <p:nvSpPr>
          <p:cNvPr id="58" name="Shape 58"/>
          <p:cNvSpPr txBox="1">
            <a:spLocks noGrp="1"/>
          </p:cNvSpPr>
          <p:nvPr>
            <p:ph type="body" idx="4"/>
          </p:nvPr>
        </p:nvSpPr>
        <p:spPr>
          <a:xfrm>
            <a:off x="4645025" y="2174875"/>
            <a:ext cx="4041774" cy="3951287"/>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59" name="Shape 59"/>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60" name="Shape 60"/>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61" name="Shape 61"/>
          <p:cNvSpPr txBox="1">
            <a:spLocks noGrp="1"/>
          </p:cNvSpPr>
          <p:nvPr>
            <p:ph type="sldNum" idx="12"/>
          </p:nvPr>
        </p:nvSpPr>
        <p:spPr>
          <a:xfrm>
            <a:off x="6553200" y="6356350"/>
            <a:ext cx="2133599" cy="365125"/>
          </a:xfrm>
          <a:prstGeom prst="rect">
            <a:avLst/>
          </a:prstGeom>
          <a:noFill/>
          <a:ln>
            <a:noFill/>
          </a:ln>
        </p:spPr>
        <p:txBody>
          <a:bodyPr lIns="91425" tIns="91425" rIns="91425" bIns="91425" anchor="ctr" anchorCtr="0">
            <a:noAutofit/>
          </a:bodyPr>
          <a:lstStyle/>
          <a:p>
            <a:pPr marL="0" lvl="0" indent="-88900">
              <a:spcBef>
                <a:spcPts val="0"/>
              </a:spcBef>
              <a:buClr>
                <a:srgbClr val="000000"/>
              </a:buClr>
              <a:buFont typeface="Arial"/>
              <a:buChar char="●"/>
            </a:pPr>
            <a:endParaRPr/>
          </a:p>
          <a:p>
            <a:pPr marL="457200" lvl="1" indent="-88900">
              <a:spcBef>
                <a:spcPts val="0"/>
              </a:spcBef>
              <a:buClr>
                <a:srgbClr val="000000"/>
              </a:buClr>
              <a:buFont typeface="Courier New"/>
              <a:buChar char="o"/>
            </a:pPr>
            <a:endParaRPr/>
          </a:p>
          <a:p>
            <a:pPr marL="914400" lvl="2" indent="-88900">
              <a:spcBef>
                <a:spcPts val="0"/>
              </a:spcBef>
              <a:buClr>
                <a:srgbClr val="000000"/>
              </a:buClr>
              <a:buFont typeface="Wingdings"/>
              <a:buChar char="§"/>
            </a:pPr>
            <a:endParaRPr/>
          </a:p>
          <a:p>
            <a:pPr marL="1371600" lvl="3" indent="-88900">
              <a:spcBef>
                <a:spcPts val="0"/>
              </a:spcBef>
              <a:buClr>
                <a:srgbClr val="000000"/>
              </a:buClr>
              <a:buFont typeface="Arial"/>
              <a:buChar char="●"/>
            </a:pPr>
            <a:endParaRPr/>
          </a:p>
          <a:p>
            <a:pPr marL="1828800" lvl="4" indent="-88900">
              <a:spcBef>
                <a:spcPts val="0"/>
              </a:spcBef>
              <a:buClr>
                <a:srgbClr val="000000"/>
              </a:buClr>
              <a:buFont typeface="Courier New"/>
              <a:buChar char="o"/>
            </a:pPr>
            <a:endParaRPr/>
          </a:p>
          <a:p>
            <a:pPr marL="2286000" lvl="5" indent="-88900">
              <a:spcBef>
                <a:spcPts val="0"/>
              </a:spcBef>
              <a:buClr>
                <a:srgbClr val="000000"/>
              </a:buClr>
              <a:buFont typeface="Wingdings"/>
              <a:buChar char="§"/>
            </a:pPr>
            <a:endParaRPr/>
          </a:p>
          <a:p>
            <a:pPr marL="2743200" lvl="6" indent="-88900">
              <a:spcBef>
                <a:spcPts val="0"/>
              </a:spcBef>
              <a:buClr>
                <a:srgbClr val="000000"/>
              </a:buClr>
              <a:buFont typeface="Arial"/>
              <a:buChar char="●"/>
            </a:pPr>
            <a:endParaRPr/>
          </a:p>
          <a:p>
            <a:pPr marL="3200400" lvl="7" indent="-88900">
              <a:spcBef>
                <a:spcPts val="0"/>
              </a:spcBef>
              <a:buClr>
                <a:srgbClr val="000000"/>
              </a:buClr>
              <a:buFont typeface="Courier New"/>
              <a:buChar char="o"/>
            </a:pPr>
            <a:endParaRPr/>
          </a:p>
          <a:p>
            <a:pPr marL="3657600" lvl="8" indent="-88900">
              <a:spcBef>
                <a:spcPts val="0"/>
              </a:spcBef>
              <a:buClr>
                <a:srgbClr val="000000"/>
              </a:buClr>
              <a:buFont typeface="Wingdings"/>
              <a:buChar char="§"/>
            </a:pP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62"/>
        <p:cNvGrpSpPr/>
        <p:nvPr/>
      </p:nvGrpSpPr>
      <p:grpSpPr>
        <a:xfrm>
          <a:off x="0" y="0"/>
          <a:ext cx="0" cy="0"/>
          <a:chOff x="0" y="0"/>
          <a:chExt cx="0" cy="0"/>
        </a:xfrm>
      </p:grpSpPr>
      <p:sp>
        <p:nvSpPr>
          <p:cNvPr id="63" name="Shape 63"/>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algn="ctr" rtl="0">
              <a:spcBef>
                <a:spcPts val="0"/>
              </a:spcBef>
              <a:buClr>
                <a:schemeClr val="dk1"/>
              </a:buClr>
              <a:buFont typeface="Calibri"/>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64" name="Shape 64"/>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65" name="Shape 65"/>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66" name="Shape 66"/>
          <p:cNvSpPr txBox="1">
            <a:spLocks noGrp="1"/>
          </p:cNvSpPr>
          <p:nvPr>
            <p:ph type="sldNum" idx="12"/>
          </p:nvPr>
        </p:nvSpPr>
        <p:spPr>
          <a:xfrm>
            <a:off x="6553200" y="6356350"/>
            <a:ext cx="2133599" cy="365125"/>
          </a:xfrm>
          <a:prstGeom prst="rect">
            <a:avLst/>
          </a:prstGeom>
          <a:noFill/>
          <a:ln>
            <a:noFill/>
          </a:ln>
        </p:spPr>
        <p:txBody>
          <a:bodyPr lIns="91425" tIns="91425" rIns="91425" bIns="91425" anchor="ctr" anchorCtr="0">
            <a:noAutofit/>
          </a:bodyPr>
          <a:lstStyle/>
          <a:p>
            <a:pPr marL="0" lvl="0" indent="-88900">
              <a:spcBef>
                <a:spcPts val="0"/>
              </a:spcBef>
              <a:buClr>
                <a:srgbClr val="000000"/>
              </a:buClr>
              <a:buFont typeface="Arial"/>
              <a:buChar char="●"/>
            </a:pPr>
            <a:endParaRPr/>
          </a:p>
          <a:p>
            <a:pPr marL="457200" lvl="1" indent="-88900">
              <a:spcBef>
                <a:spcPts val="0"/>
              </a:spcBef>
              <a:buClr>
                <a:srgbClr val="000000"/>
              </a:buClr>
              <a:buFont typeface="Courier New"/>
              <a:buChar char="o"/>
            </a:pPr>
            <a:endParaRPr/>
          </a:p>
          <a:p>
            <a:pPr marL="914400" lvl="2" indent="-88900">
              <a:spcBef>
                <a:spcPts val="0"/>
              </a:spcBef>
              <a:buClr>
                <a:srgbClr val="000000"/>
              </a:buClr>
              <a:buFont typeface="Wingdings"/>
              <a:buChar char="§"/>
            </a:pPr>
            <a:endParaRPr/>
          </a:p>
          <a:p>
            <a:pPr marL="1371600" lvl="3" indent="-88900">
              <a:spcBef>
                <a:spcPts val="0"/>
              </a:spcBef>
              <a:buClr>
                <a:srgbClr val="000000"/>
              </a:buClr>
              <a:buFont typeface="Arial"/>
              <a:buChar char="●"/>
            </a:pPr>
            <a:endParaRPr/>
          </a:p>
          <a:p>
            <a:pPr marL="1828800" lvl="4" indent="-88900">
              <a:spcBef>
                <a:spcPts val="0"/>
              </a:spcBef>
              <a:buClr>
                <a:srgbClr val="000000"/>
              </a:buClr>
              <a:buFont typeface="Courier New"/>
              <a:buChar char="o"/>
            </a:pPr>
            <a:endParaRPr/>
          </a:p>
          <a:p>
            <a:pPr marL="2286000" lvl="5" indent="-88900">
              <a:spcBef>
                <a:spcPts val="0"/>
              </a:spcBef>
              <a:buClr>
                <a:srgbClr val="000000"/>
              </a:buClr>
              <a:buFont typeface="Wingdings"/>
              <a:buChar char="§"/>
            </a:pPr>
            <a:endParaRPr/>
          </a:p>
          <a:p>
            <a:pPr marL="2743200" lvl="6" indent="-88900">
              <a:spcBef>
                <a:spcPts val="0"/>
              </a:spcBef>
              <a:buClr>
                <a:srgbClr val="000000"/>
              </a:buClr>
              <a:buFont typeface="Arial"/>
              <a:buChar char="●"/>
            </a:pPr>
            <a:endParaRPr/>
          </a:p>
          <a:p>
            <a:pPr marL="3200400" lvl="7" indent="-88900">
              <a:spcBef>
                <a:spcPts val="0"/>
              </a:spcBef>
              <a:buClr>
                <a:srgbClr val="000000"/>
              </a:buClr>
              <a:buFont typeface="Courier New"/>
              <a:buChar char="o"/>
            </a:pPr>
            <a:endParaRPr/>
          </a:p>
          <a:p>
            <a:pPr marL="3657600" lvl="8" indent="-88900">
              <a:spcBef>
                <a:spcPts val="0"/>
              </a:spcBef>
              <a:buClr>
                <a:srgbClr val="000000"/>
              </a:buClr>
              <a:buFont typeface="Wingdings"/>
              <a:buChar char="§"/>
            </a:pP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67"/>
        <p:cNvGrpSpPr/>
        <p:nvPr/>
      </p:nvGrpSpPr>
      <p:grpSpPr>
        <a:xfrm>
          <a:off x="0" y="0"/>
          <a:ext cx="0" cy="0"/>
          <a:chOff x="0" y="0"/>
          <a:chExt cx="0" cy="0"/>
        </a:xfrm>
      </p:grpSpPr>
      <p:sp>
        <p:nvSpPr>
          <p:cNvPr id="68" name="Shape 68"/>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69" name="Shape 69"/>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70" name="Shape 70"/>
          <p:cNvSpPr txBox="1">
            <a:spLocks noGrp="1"/>
          </p:cNvSpPr>
          <p:nvPr>
            <p:ph type="sldNum" idx="12"/>
          </p:nvPr>
        </p:nvSpPr>
        <p:spPr>
          <a:xfrm>
            <a:off x="6553200" y="6356350"/>
            <a:ext cx="2133599" cy="365125"/>
          </a:xfrm>
          <a:prstGeom prst="rect">
            <a:avLst/>
          </a:prstGeom>
          <a:noFill/>
          <a:ln>
            <a:noFill/>
          </a:ln>
        </p:spPr>
        <p:txBody>
          <a:bodyPr lIns="91425" tIns="91425" rIns="91425" bIns="91425" anchor="ctr" anchorCtr="0">
            <a:noAutofit/>
          </a:bodyPr>
          <a:lstStyle/>
          <a:p>
            <a:pPr marL="0" lvl="0" indent="-88900">
              <a:spcBef>
                <a:spcPts val="0"/>
              </a:spcBef>
              <a:buClr>
                <a:srgbClr val="000000"/>
              </a:buClr>
              <a:buFont typeface="Arial"/>
              <a:buChar char="●"/>
            </a:pPr>
            <a:endParaRPr/>
          </a:p>
          <a:p>
            <a:pPr marL="457200" lvl="1" indent="-88900">
              <a:spcBef>
                <a:spcPts val="0"/>
              </a:spcBef>
              <a:buClr>
                <a:srgbClr val="000000"/>
              </a:buClr>
              <a:buFont typeface="Courier New"/>
              <a:buChar char="o"/>
            </a:pPr>
            <a:endParaRPr/>
          </a:p>
          <a:p>
            <a:pPr marL="914400" lvl="2" indent="-88900">
              <a:spcBef>
                <a:spcPts val="0"/>
              </a:spcBef>
              <a:buClr>
                <a:srgbClr val="000000"/>
              </a:buClr>
              <a:buFont typeface="Wingdings"/>
              <a:buChar char="§"/>
            </a:pPr>
            <a:endParaRPr/>
          </a:p>
          <a:p>
            <a:pPr marL="1371600" lvl="3" indent="-88900">
              <a:spcBef>
                <a:spcPts val="0"/>
              </a:spcBef>
              <a:buClr>
                <a:srgbClr val="000000"/>
              </a:buClr>
              <a:buFont typeface="Arial"/>
              <a:buChar char="●"/>
            </a:pPr>
            <a:endParaRPr/>
          </a:p>
          <a:p>
            <a:pPr marL="1828800" lvl="4" indent="-88900">
              <a:spcBef>
                <a:spcPts val="0"/>
              </a:spcBef>
              <a:buClr>
                <a:srgbClr val="000000"/>
              </a:buClr>
              <a:buFont typeface="Courier New"/>
              <a:buChar char="o"/>
            </a:pPr>
            <a:endParaRPr/>
          </a:p>
          <a:p>
            <a:pPr marL="2286000" lvl="5" indent="-88900">
              <a:spcBef>
                <a:spcPts val="0"/>
              </a:spcBef>
              <a:buClr>
                <a:srgbClr val="000000"/>
              </a:buClr>
              <a:buFont typeface="Wingdings"/>
              <a:buChar char="§"/>
            </a:pPr>
            <a:endParaRPr/>
          </a:p>
          <a:p>
            <a:pPr marL="2743200" lvl="6" indent="-88900">
              <a:spcBef>
                <a:spcPts val="0"/>
              </a:spcBef>
              <a:buClr>
                <a:srgbClr val="000000"/>
              </a:buClr>
              <a:buFont typeface="Arial"/>
              <a:buChar char="●"/>
            </a:pPr>
            <a:endParaRPr/>
          </a:p>
          <a:p>
            <a:pPr marL="3200400" lvl="7" indent="-88900">
              <a:spcBef>
                <a:spcPts val="0"/>
              </a:spcBef>
              <a:buClr>
                <a:srgbClr val="000000"/>
              </a:buClr>
              <a:buFont typeface="Courier New"/>
              <a:buChar char="o"/>
            </a:pPr>
            <a:endParaRPr/>
          </a:p>
          <a:p>
            <a:pPr marL="3657600" lvl="8" indent="-88900">
              <a:spcBef>
                <a:spcPts val="0"/>
              </a:spcBef>
              <a:buClr>
                <a:srgbClr val="000000"/>
              </a:buClr>
              <a:buFont typeface="Wingdings"/>
              <a:buChar char="§"/>
            </a:pP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71"/>
        <p:cNvGrpSpPr/>
        <p:nvPr/>
      </p:nvGrpSpPr>
      <p:grpSpPr>
        <a:xfrm>
          <a:off x="0" y="0"/>
          <a:ext cx="0" cy="0"/>
          <a:chOff x="0" y="0"/>
          <a:chExt cx="0" cy="0"/>
        </a:xfrm>
      </p:grpSpPr>
      <p:sp>
        <p:nvSpPr>
          <p:cNvPr id="72" name="Shape 72"/>
          <p:cNvSpPr txBox="1">
            <a:spLocks noGrp="1"/>
          </p:cNvSpPr>
          <p:nvPr>
            <p:ph type="title"/>
          </p:nvPr>
        </p:nvSpPr>
        <p:spPr>
          <a:xfrm>
            <a:off x="457200" y="273050"/>
            <a:ext cx="3008313" cy="1162049"/>
          </a:xfrm>
          <a:prstGeom prst="rect">
            <a:avLst/>
          </a:prstGeom>
          <a:noFill/>
          <a:ln>
            <a:noFill/>
          </a:ln>
        </p:spPr>
        <p:txBody>
          <a:bodyPr lIns="91425" tIns="91425" rIns="91425" bIns="91425" anchor="b"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73" name="Shape 73"/>
          <p:cNvSpPr txBox="1">
            <a:spLocks noGrp="1"/>
          </p:cNvSpPr>
          <p:nvPr>
            <p:ph type="body" idx="1"/>
          </p:nvPr>
        </p:nvSpPr>
        <p:spPr>
          <a:xfrm>
            <a:off x="3575050" y="273050"/>
            <a:ext cx="5111750" cy="5853112"/>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74" name="Shape 74"/>
          <p:cNvSpPr txBox="1">
            <a:spLocks noGrp="1"/>
          </p:cNvSpPr>
          <p:nvPr>
            <p:ph type="body" idx="2"/>
          </p:nvPr>
        </p:nvSpPr>
        <p:spPr>
          <a:xfrm>
            <a:off x="457200" y="1435100"/>
            <a:ext cx="3008313" cy="4691063"/>
          </a:xfrm>
          <a:prstGeom prst="rect">
            <a:avLst/>
          </a:prstGeom>
          <a:noFill/>
          <a:ln>
            <a:noFill/>
          </a:ln>
        </p:spPr>
        <p:txBody>
          <a:bodyPr lIns="91425" tIns="91425" rIns="91425" bIns="91425" anchor="t" anchorCtr="0"/>
          <a:lstStyle>
            <a:lvl1pPr marL="0" indent="0" rtl="0">
              <a:spcBef>
                <a:spcPts val="0"/>
              </a:spcBef>
              <a:buFont typeface="Calibri"/>
              <a:buNone/>
              <a:defRPr/>
            </a:lvl1pPr>
            <a:lvl2pPr marL="457200" indent="0" rtl="0">
              <a:spcBef>
                <a:spcPts val="0"/>
              </a:spcBef>
              <a:buFont typeface="Calibri"/>
              <a:buNone/>
              <a:defRPr/>
            </a:lvl2pPr>
            <a:lvl3pPr marL="914400" indent="0" rtl="0">
              <a:spcBef>
                <a:spcPts val="0"/>
              </a:spcBef>
              <a:buFont typeface="Calibri"/>
              <a:buNone/>
              <a:defRPr/>
            </a:lvl3pPr>
            <a:lvl4pPr marL="1371600" indent="0" rtl="0">
              <a:spcBef>
                <a:spcPts val="0"/>
              </a:spcBef>
              <a:buFont typeface="Calibri"/>
              <a:buNone/>
              <a:defRPr/>
            </a:lvl4pPr>
            <a:lvl5pPr marL="1828800" indent="0" rtl="0">
              <a:spcBef>
                <a:spcPts val="0"/>
              </a:spcBef>
              <a:buFont typeface="Calibri"/>
              <a:buNone/>
              <a:defRPr/>
            </a:lvl5pPr>
            <a:lvl6pPr marL="2286000" indent="0" rtl="0">
              <a:spcBef>
                <a:spcPts val="0"/>
              </a:spcBef>
              <a:buFont typeface="Calibri"/>
              <a:buNone/>
              <a:defRPr/>
            </a:lvl6pPr>
            <a:lvl7pPr marL="2743200" indent="0" rtl="0">
              <a:spcBef>
                <a:spcPts val="0"/>
              </a:spcBef>
              <a:buFont typeface="Calibri"/>
              <a:buNone/>
              <a:defRPr/>
            </a:lvl7pPr>
            <a:lvl8pPr marL="3200400" indent="0" rtl="0">
              <a:spcBef>
                <a:spcPts val="0"/>
              </a:spcBef>
              <a:buFont typeface="Calibri"/>
              <a:buNone/>
              <a:defRPr/>
            </a:lvl8pPr>
            <a:lvl9pPr marL="3657600" indent="0" rtl="0">
              <a:spcBef>
                <a:spcPts val="0"/>
              </a:spcBef>
              <a:buFont typeface="Calibri"/>
              <a:buNone/>
              <a:defRPr/>
            </a:lvl9pPr>
          </a:lstStyle>
          <a:p>
            <a:endParaRPr/>
          </a:p>
        </p:txBody>
      </p:sp>
      <p:sp>
        <p:nvSpPr>
          <p:cNvPr id="75" name="Shape 75"/>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76" name="Shape 76"/>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77" name="Shape 77"/>
          <p:cNvSpPr txBox="1">
            <a:spLocks noGrp="1"/>
          </p:cNvSpPr>
          <p:nvPr>
            <p:ph type="sldNum" idx="12"/>
          </p:nvPr>
        </p:nvSpPr>
        <p:spPr>
          <a:xfrm>
            <a:off x="6553200" y="6356350"/>
            <a:ext cx="2133599" cy="365125"/>
          </a:xfrm>
          <a:prstGeom prst="rect">
            <a:avLst/>
          </a:prstGeom>
          <a:noFill/>
          <a:ln>
            <a:noFill/>
          </a:ln>
        </p:spPr>
        <p:txBody>
          <a:bodyPr lIns="91425" tIns="91425" rIns="91425" bIns="91425" anchor="ctr" anchorCtr="0">
            <a:noAutofit/>
          </a:bodyPr>
          <a:lstStyle/>
          <a:p>
            <a:pPr marL="0" lvl="0" indent="-88900">
              <a:spcBef>
                <a:spcPts val="0"/>
              </a:spcBef>
              <a:buClr>
                <a:srgbClr val="000000"/>
              </a:buClr>
              <a:buFont typeface="Arial"/>
              <a:buChar char="●"/>
            </a:pPr>
            <a:endParaRPr/>
          </a:p>
          <a:p>
            <a:pPr marL="457200" lvl="1" indent="-88900">
              <a:spcBef>
                <a:spcPts val="0"/>
              </a:spcBef>
              <a:buClr>
                <a:srgbClr val="000000"/>
              </a:buClr>
              <a:buFont typeface="Courier New"/>
              <a:buChar char="o"/>
            </a:pPr>
            <a:endParaRPr/>
          </a:p>
          <a:p>
            <a:pPr marL="914400" lvl="2" indent="-88900">
              <a:spcBef>
                <a:spcPts val="0"/>
              </a:spcBef>
              <a:buClr>
                <a:srgbClr val="000000"/>
              </a:buClr>
              <a:buFont typeface="Wingdings"/>
              <a:buChar char="§"/>
            </a:pPr>
            <a:endParaRPr/>
          </a:p>
          <a:p>
            <a:pPr marL="1371600" lvl="3" indent="-88900">
              <a:spcBef>
                <a:spcPts val="0"/>
              </a:spcBef>
              <a:buClr>
                <a:srgbClr val="000000"/>
              </a:buClr>
              <a:buFont typeface="Arial"/>
              <a:buChar char="●"/>
            </a:pPr>
            <a:endParaRPr/>
          </a:p>
          <a:p>
            <a:pPr marL="1828800" lvl="4" indent="-88900">
              <a:spcBef>
                <a:spcPts val="0"/>
              </a:spcBef>
              <a:buClr>
                <a:srgbClr val="000000"/>
              </a:buClr>
              <a:buFont typeface="Courier New"/>
              <a:buChar char="o"/>
            </a:pPr>
            <a:endParaRPr/>
          </a:p>
          <a:p>
            <a:pPr marL="2286000" lvl="5" indent="-88900">
              <a:spcBef>
                <a:spcPts val="0"/>
              </a:spcBef>
              <a:buClr>
                <a:srgbClr val="000000"/>
              </a:buClr>
              <a:buFont typeface="Wingdings"/>
              <a:buChar char="§"/>
            </a:pPr>
            <a:endParaRPr/>
          </a:p>
          <a:p>
            <a:pPr marL="2743200" lvl="6" indent="-88900">
              <a:spcBef>
                <a:spcPts val="0"/>
              </a:spcBef>
              <a:buClr>
                <a:srgbClr val="000000"/>
              </a:buClr>
              <a:buFont typeface="Arial"/>
              <a:buChar char="●"/>
            </a:pPr>
            <a:endParaRPr/>
          </a:p>
          <a:p>
            <a:pPr marL="3200400" lvl="7" indent="-88900">
              <a:spcBef>
                <a:spcPts val="0"/>
              </a:spcBef>
              <a:buClr>
                <a:srgbClr val="000000"/>
              </a:buClr>
              <a:buFont typeface="Courier New"/>
              <a:buChar char="o"/>
            </a:pPr>
            <a:endParaRPr/>
          </a:p>
          <a:p>
            <a:pPr marL="3657600" lvl="8" indent="-88900">
              <a:spcBef>
                <a:spcPts val="0"/>
              </a:spcBef>
              <a:buClr>
                <a:srgbClr val="000000"/>
              </a:buClr>
              <a:buFont typeface="Wingdings"/>
              <a:buChar char="§"/>
            </a:pP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78"/>
        <p:cNvGrpSpPr/>
        <p:nvPr/>
      </p:nvGrpSpPr>
      <p:grpSpPr>
        <a:xfrm>
          <a:off x="0" y="0"/>
          <a:ext cx="0" cy="0"/>
          <a:chOff x="0" y="0"/>
          <a:chExt cx="0" cy="0"/>
        </a:xfrm>
      </p:grpSpPr>
      <p:sp>
        <p:nvSpPr>
          <p:cNvPr id="79" name="Shape 79"/>
          <p:cNvSpPr txBox="1">
            <a:spLocks noGrp="1"/>
          </p:cNvSpPr>
          <p:nvPr>
            <p:ph type="title"/>
          </p:nvPr>
        </p:nvSpPr>
        <p:spPr>
          <a:xfrm>
            <a:off x="1792288" y="4800600"/>
            <a:ext cx="5486399" cy="566737"/>
          </a:xfrm>
          <a:prstGeom prst="rect">
            <a:avLst/>
          </a:prstGeom>
          <a:noFill/>
          <a:ln>
            <a:noFill/>
          </a:ln>
        </p:spPr>
        <p:txBody>
          <a:bodyPr lIns="91425" tIns="91425" rIns="91425" bIns="91425" anchor="b"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80" name="Shape 80"/>
          <p:cNvSpPr>
            <a:spLocks noGrp="1"/>
          </p:cNvSpPr>
          <p:nvPr>
            <p:ph type="pic" idx="2"/>
          </p:nvPr>
        </p:nvSpPr>
        <p:spPr>
          <a:xfrm>
            <a:off x="1792288" y="612775"/>
            <a:ext cx="5486399" cy="4114800"/>
          </a:xfrm>
          <a:prstGeom prst="rect">
            <a:avLst/>
          </a:prstGeom>
          <a:noFill/>
          <a:ln>
            <a:noFill/>
          </a:ln>
        </p:spPr>
      </p:sp>
      <p:sp>
        <p:nvSpPr>
          <p:cNvPr id="81" name="Shape 81"/>
          <p:cNvSpPr txBox="1">
            <a:spLocks noGrp="1"/>
          </p:cNvSpPr>
          <p:nvPr>
            <p:ph type="body" idx="1"/>
          </p:nvPr>
        </p:nvSpPr>
        <p:spPr>
          <a:xfrm>
            <a:off x="1792288" y="5367337"/>
            <a:ext cx="5486399" cy="804861"/>
          </a:xfrm>
          <a:prstGeom prst="rect">
            <a:avLst/>
          </a:prstGeom>
          <a:noFill/>
          <a:ln>
            <a:noFill/>
          </a:ln>
        </p:spPr>
        <p:txBody>
          <a:bodyPr lIns="91425" tIns="91425" rIns="91425" bIns="91425" anchor="t" anchorCtr="0"/>
          <a:lstStyle>
            <a:lvl1pPr marL="0" indent="0" rtl="0">
              <a:spcBef>
                <a:spcPts val="0"/>
              </a:spcBef>
              <a:buFont typeface="Calibri"/>
              <a:buNone/>
              <a:defRPr/>
            </a:lvl1pPr>
            <a:lvl2pPr marL="457200" indent="0" rtl="0">
              <a:spcBef>
                <a:spcPts val="0"/>
              </a:spcBef>
              <a:buFont typeface="Calibri"/>
              <a:buNone/>
              <a:defRPr/>
            </a:lvl2pPr>
            <a:lvl3pPr marL="914400" indent="0" rtl="0">
              <a:spcBef>
                <a:spcPts val="0"/>
              </a:spcBef>
              <a:buFont typeface="Calibri"/>
              <a:buNone/>
              <a:defRPr/>
            </a:lvl3pPr>
            <a:lvl4pPr marL="1371600" indent="0" rtl="0">
              <a:spcBef>
                <a:spcPts val="0"/>
              </a:spcBef>
              <a:buFont typeface="Calibri"/>
              <a:buNone/>
              <a:defRPr/>
            </a:lvl4pPr>
            <a:lvl5pPr marL="1828800" indent="0" rtl="0">
              <a:spcBef>
                <a:spcPts val="0"/>
              </a:spcBef>
              <a:buFont typeface="Calibri"/>
              <a:buNone/>
              <a:defRPr/>
            </a:lvl5pPr>
            <a:lvl6pPr marL="2286000" indent="0" rtl="0">
              <a:spcBef>
                <a:spcPts val="0"/>
              </a:spcBef>
              <a:buFont typeface="Calibri"/>
              <a:buNone/>
              <a:defRPr/>
            </a:lvl6pPr>
            <a:lvl7pPr marL="2743200" indent="0" rtl="0">
              <a:spcBef>
                <a:spcPts val="0"/>
              </a:spcBef>
              <a:buFont typeface="Calibri"/>
              <a:buNone/>
              <a:defRPr/>
            </a:lvl7pPr>
            <a:lvl8pPr marL="3200400" indent="0" rtl="0">
              <a:spcBef>
                <a:spcPts val="0"/>
              </a:spcBef>
              <a:buFont typeface="Calibri"/>
              <a:buNone/>
              <a:defRPr/>
            </a:lvl8pPr>
            <a:lvl9pPr marL="3657600" indent="0" rtl="0">
              <a:spcBef>
                <a:spcPts val="0"/>
              </a:spcBef>
              <a:buFont typeface="Calibri"/>
              <a:buNone/>
              <a:defRPr/>
            </a:lvl9pPr>
          </a:lstStyle>
          <a:p>
            <a:endParaRPr/>
          </a:p>
        </p:txBody>
      </p:sp>
      <p:sp>
        <p:nvSpPr>
          <p:cNvPr id="82" name="Shape 82"/>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83" name="Shape 83"/>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84" name="Shape 84"/>
          <p:cNvSpPr txBox="1">
            <a:spLocks noGrp="1"/>
          </p:cNvSpPr>
          <p:nvPr>
            <p:ph type="sldNum" idx="12"/>
          </p:nvPr>
        </p:nvSpPr>
        <p:spPr>
          <a:xfrm>
            <a:off x="6553200" y="6356350"/>
            <a:ext cx="2133599" cy="365125"/>
          </a:xfrm>
          <a:prstGeom prst="rect">
            <a:avLst/>
          </a:prstGeom>
          <a:noFill/>
          <a:ln>
            <a:noFill/>
          </a:ln>
        </p:spPr>
        <p:txBody>
          <a:bodyPr lIns="91425" tIns="91425" rIns="91425" bIns="91425" anchor="ctr" anchorCtr="0">
            <a:noAutofit/>
          </a:bodyPr>
          <a:lstStyle/>
          <a:p>
            <a:pPr marL="0" lvl="0" indent="-88900">
              <a:spcBef>
                <a:spcPts val="0"/>
              </a:spcBef>
              <a:buClr>
                <a:srgbClr val="000000"/>
              </a:buClr>
              <a:buFont typeface="Arial"/>
              <a:buChar char="●"/>
            </a:pPr>
            <a:endParaRPr/>
          </a:p>
          <a:p>
            <a:pPr marL="457200" lvl="1" indent="-88900">
              <a:spcBef>
                <a:spcPts val="0"/>
              </a:spcBef>
              <a:buClr>
                <a:srgbClr val="000000"/>
              </a:buClr>
              <a:buFont typeface="Courier New"/>
              <a:buChar char="o"/>
            </a:pPr>
            <a:endParaRPr/>
          </a:p>
          <a:p>
            <a:pPr marL="914400" lvl="2" indent="-88900">
              <a:spcBef>
                <a:spcPts val="0"/>
              </a:spcBef>
              <a:buClr>
                <a:srgbClr val="000000"/>
              </a:buClr>
              <a:buFont typeface="Wingdings"/>
              <a:buChar char="§"/>
            </a:pPr>
            <a:endParaRPr/>
          </a:p>
          <a:p>
            <a:pPr marL="1371600" lvl="3" indent="-88900">
              <a:spcBef>
                <a:spcPts val="0"/>
              </a:spcBef>
              <a:buClr>
                <a:srgbClr val="000000"/>
              </a:buClr>
              <a:buFont typeface="Arial"/>
              <a:buChar char="●"/>
            </a:pPr>
            <a:endParaRPr/>
          </a:p>
          <a:p>
            <a:pPr marL="1828800" lvl="4" indent="-88900">
              <a:spcBef>
                <a:spcPts val="0"/>
              </a:spcBef>
              <a:buClr>
                <a:srgbClr val="000000"/>
              </a:buClr>
              <a:buFont typeface="Courier New"/>
              <a:buChar char="o"/>
            </a:pPr>
            <a:endParaRPr/>
          </a:p>
          <a:p>
            <a:pPr marL="2286000" lvl="5" indent="-88900">
              <a:spcBef>
                <a:spcPts val="0"/>
              </a:spcBef>
              <a:buClr>
                <a:srgbClr val="000000"/>
              </a:buClr>
              <a:buFont typeface="Wingdings"/>
              <a:buChar char="§"/>
            </a:pPr>
            <a:endParaRPr/>
          </a:p>
          <a:p>
            <a:pPr marL="2743200" lvl="6" indent="-88900">
              <a:spcBef>
                <a:spcPts val="0"/>
              </a:spcBef>
              <a:buClr>
                <a:srgbClr val="000000"/>
              </a:buClr>
              <a:buFont typeface="Arial"/>
              <a:buChar char="●"/>
            </a:pPr>
            <a:endParaRPr/>
          </a:p>
          <a:p>
            <a:pPr marL="3200400" lvl="7" indent="-88900">
              <a:spcBef>
                <a:spcPts val="0"/>
              </a:spcBef>
              <a:buClr>
                <a:srgbClr val="000000"/>
              </a:buClr>
              <a:buFont typeface="Courier New"/>
              <a:buChar char="o"/>
            </a:pPr>
            <a:endParaRPr/>
          </a:p>
          <a:p>
            <a:pPr marL="3657600" lvl="8" indent="-88900">
              <a:spcBef>
                <a:spcPts val="0"/>
              </a:spcBef>
              <a:buClr>
                <a:srgbClr val="000000"/>
              </a:buClr>
              <a:buFont typeface="Wingdings"/>
              <a:buChar char="§"/>
            </a:pP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85"/>
        <p:cNvGrpSpPr/>
        <p:nvPr/>
      </p:nvGrpSpPr>
      <p:grpSpPr>
        <a:xfrm>
          <a:off x="0" y="0"/>
          <a:ext cx="0" cy="0"/>
          <a:chOff x="0" y="0"/>
          <a:chExt cx="0" cy="0"/>
        </a:xfrm>
      </p:grpSpPr>
      <p:sp>
        <p:nvSpPr>
          <p:cNvPr id="86" name="Shape 86"/>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algn="ctr" rtl="0">
              <a:spcBef>
                <a:spcPts val="0"/>
              </a:spcBef>
              <a:buClr>
                <a:schemeClr val="dk1"/>
              </a:buClr>
              <a:buFont typeface="Calibri"/>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87" name="Shape 87"/>
          <p:cNvSpPr txBox="1">
            <a:spLocks noGrp="1"/>
          </p:cNvSpPr>
          <p:nvPr>
            <p:ph type="body" idx="1"/>
          </p:nvPr>
        </p:nvSpPr>
        <p:spPr>
          <a:xfrm rot="5400000">
            <a:off x="2309018" y="-251618"/>
            <a:ext cx="4525963" cy="8229600"/>
          </a:xfrm>
          <a:prstGeom prst="rect">
            <a:avLst/>
          </a:prstGeom>
          <a:noFill/>
          <a:ln>
            <a:noFill/>
          </a:ln>
        </p:spPr>
        <p:txBody>
          <a:bodyPr lIns="91425" tIns="91425" rIns="91425" bIns="91425" anchor="t" anchorCtr="0"/>
          <a:lstStyle>
            <a:lvl1pPr marL="342900" indent="-139700" algn="l" rtl="0">
              <a:spcBef>
                <a:spcPts val="640"/>
              </a:spcBef>
              <a:buClr>
                <a:schemeClr val="dk1"/>
              </a:buClr>
              <a:buFont typeface="Arial"/>
              <a:buChar char="•"/>
              <a:defRPr/>
            </a:lvl1pPr>
            <a:lvl2pPr marL="742950" indent="-107950" algn="l" rtl="0">
              <a:spcBef>
                <a:spcPts val="560"/>
              </a:spcBef>
              <a:buClr>
                <a:schemeClr val="dk1"/>
              </a:buClr>
              <a:buFont typeface="Arial"/>
              <a:buChar char="–"/>
              <a:defRPr/>
            </a:lvl2pPr>
            <a:lvl3pPr marL="1143000" indent="-76200" algn="l" rtl="0">
              <a:spcBef>
                <a:spcPts val="480"/>
              </a:spcBef>
              <a:buClr>
                <a:schemeClr val="dk1"/>
              </a:buClr>
              <a:buFont typeface="Arial"/>
              <a:buChar char="•"/>
              <a:defRPr/>
            </a:lvl3pPr>
            <a:lvl4pPr marL="1600200" indent="-101600" algn="l" rtl="0">
              <a:spcBef>
                <a:spcPts val="400"/>
              </a:spcBef>
              <a:buClr>
                <a:schemeClr val="dk1"/>
              </a:buClr>
              <a:buFont typeface="Arial"/>
              <a:buChar char="–"/>
              <a:defRPr/>
            </a:lvl4pPr>
            <a:lvl5pPr marL="2057400" indent="-101600" algn="l" rtl="0">
              <a:spcBef>
                <a:spcPts val="400"/>
              </a:spcBef>
              <a:buClr>
                <a:schemeClr val="dk1"/>
              </a:buClr>
              <a:buFont typeface="Arial"/>
              <a:buChar char="»"/>
              <a:defRPr/>
            </a:lvl5pPr>
            <a:lvl6pPr marL="2514600" indent="-101600" algn="l" rtl="0">
              <a:spcBef>
                <a:spcPts val="400"/>
              </a:spcBef>
              <a:buClr>
                <a:schemeClr val="dk1"/>
              </a:buClr>
              <a:buFont typeface="Arial"/>
              <a:buChar char="•"/>
              <a:defRPr/>
            </a:lvl6pPr>
            <a:lvl7pPr marL="2971800" indent="-101600" algn="l" rtl="0">
              <a:spcBef>
                <a:spcPts val="400"/>
              </a:spcBef>
              <a:buClr>
                <a:schemeClr val="dk1"/>
              </a:buClr>
              <a:buFont typeface="Arial"/>
              <a:buChar char="•"/>
              <a:defRPr/>
            </a:lvl7pPr>
            <a:lvl8pPr marL="3429000" indent="-101600" algn="l" rtl="0">
              <a:spcBef>
                <a:spcPts val="400"/>
              </a:spcBef>
              <a:buClr>
                <a:schemeClr val="dk1"/>
              </a:buClr>
              <a:buFont typeface="Arial"/>
              <a:buChar char="•"/>
              <a:defRPr/>
            </a:lvl8pPr>
            <a:lvl9pPr marL="3886200" indent="-101600" algn="l" rtl="0">
              <a:spcBef>
                <a:spcPts val="400"/>
              </a:spcBef>
              <a:buClr>
                <a:schemeClr val="dk1"/>
              </a:buClr>
              <a:buFont typeface="Arial"/>
              <a:buChar char="•"/>
              <a:defRPr/>
            </a:lvl9pPr>
          </a:lstStyle>
          <a:p>
            <a:endParaRPr/>
          </a:p>
        </p:txBody>
      </p:sp>
      <p:sp>
        <p:nvSpPr>
          <p:cNvPr id="88" name="Shape 88"/>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89" name="Shape 89"/>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90" name="Shape 90"/>
          <p:cNvSpPr txBox="1">
            <a:spLocks noGrp="1"/>
          </p:cNvSpPr>
          <p:nvPr>
            <p:ph type="sldNum" idx="12"/>
          </p:nvPr>
        </p:nvSpPr>
        <p:spPr>
          <a:xfrm>
            <a:off x="6553200" y="6356350"/>
            <a:ext cx="2133599" cy="365125"/>
          </a:xfrm>
          <a:prstGeom prst="rect">
            <a:avLst/>
          </a:prstGeom>
          <a:noFill/>
          <a:ln>
            <a:noFill/>
          </a:ln>
        </p:spPr>
        <p:txBody>
          <a:bodyPr lIns="91425" tIns="91425" rIns="91425" bIns="91425" anchor="ctr" anchorCtr="0">
            <a:noAutofit/>
          </a:bodyPr>
          <a:lstStyle/>
          <a:p>
            <a:pPr marL="0" lvl="0" indent="-88900">
              <a:spcBef>
                <a:spcPts val="0"/>
              </a:spcBef>
              <a:buClr>
                <a:srgbClr val="000000"/>
              </a:buClr>
              <a:buFont typeface="Arial"/>
              <a:buChar char="●"/>
            </a:pPr>
            <a:endParaRPr/>
          </a:p>
          <a:p>
            <a:pPr marL="457200" lvl="1" indent="-88900">
              <a:spcBef>
                <a:spcPts val="0"/>
              </a:spcBef>
              <a:buClr>
                <a:srgbClr val="000000"/>
              </a:buClr>
              <a:buFont typeface="Courier New"/>
              <a:buChar char="o"/>
            </a:pPr>
            <a:endParaRPr/>
          </a:p>
          <a:p>
            <a:pPr marL="914400" lvl="2" indent="-88900">
              <a:spcBef>
                <a:spcPts val="0"/>
              </a:spcBef>
              <a:buClr>
                <a:srgbClr val="000000"/>
              </a:buClr>
              <a:buFont typeface="Wingdings"/>
              <a:buChar char="§"/>
            </a:pPr>
            <a:endParaRPr/>
          </a:p>
          <a:p>
            <a:pPr marL="1371600" lvl="3" indent="-88900">
              <a:spcBef>
                <a:spcPts val="0"/>
              </a:spcBef>
              <a:buClr>
                <a:srgbClr val="000000"/>
              </a:buClr>
              <a:buFont typeface="Arial"/>
              <a:buChar char="●"/>
            </a:pPr>
            <a:endParaRPr/>
          </a:p>
          <a:p>
            <a:pPr marL="1828800" lvl="4" indent="-88900">
              <a:spcBef>
                <a:spcPts val="0"/>
              </a:spcBef>
              <a:buClr>
                <a:srgbClr val="000000"/>
              </a:buClr>
              <a:buFont typeface="Courier New"/>
              <a:buChar char="o"/>
            </a:pPr>
            <a:endParaRPr/>
          </a:p>
          <a:p>
            <a:pPr marL="2286000" lvl="5" indent="-88900">
              <a:spcBef>
                <a:spcPts val="0"/>
              </a:spcBef>
              <a:buClr>
                <a:srgbClr val="000000"/>
              </a:buClr>
              <a:buFont typeface="Wingdings"/>
              <a:buChar char="§"/>
            </a:pPr>
            <a:endParaRPr/>
          </a:p>
          <a:p>
            <a:pPr marL="2743200" lvl="6" indent="-88900">
              <a:spcBef>
                <a:spcPts val="0"/>
              </a:spcBef>
              <a:buClr>
                <a:srgbClr val="000000"/>
              </a:buClr>
              <a:buFont typeface="Arial"/>
              <a:buChar char="●"/>
            </a:pPr>
            <a:endParaRPr/>
          </a:p>
          <a:p>
            <a:pPr marL="3200400" lvl="7" indent="-88900">
              <a:spcBef>
                <a:spcPts val="0"/>
              </a:spcBef>
              <a:buClr>
                <a:srgbClr val="000000"/>
              </a:buClr>
              <a:buFont typeface="Courier New"/>
              <a:buChar char="o"/>
            </a:pPr>
            <a:endParaRPr/>
          </a:p>
          <a:p>
            <a:pPr marL="3657600" lvl="8" indent="-88900">
              <a:spcBef>
                <a:spcPts val="0"/>
              </a:spcBef>
              <a:buClr>
                <a:srgbClr val="000000"/>
              </a:buClr>
              <a:buFont typeface="Wingdings"/>
              <a:buChar char="§"/>
            </a:pP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91"/>
        <p:cNvGrpSpPr/>
        <p:nvPr/>
      </p:nvGrpSpPr>
      <p:grpSpPr>
        <a:xfrm>
          <a:off x="0" y="0"/>
          <a:ext cx="0" cy="0"/>
          <a:chOff x="0" y="0"/>
          <a:chExt cx="0" cy="0"/>
        </a:xfrm>
      </p:grpSpPr>
      <p:sp>
        <p:nvSpPr>
          <p:cNvPr id="92" name="Shape 92"/>
          <p:cNvSpPr txBox="1">
            <a:spLocks noGrp="1"/>
          </p:cNvSpPr>
          <p:nvPr>
            <p:ph type="title"/>
          </p:nvPr>
        </p:nvSpPr>
        <p:spPr>
          <a:xfrm rot="5400000">
            <a:off x="4732337" y="2171700"/>
            <a:ext cx="5851525" cy="2057400"/>
          </a:xfrm>
          <a:prstGeom prst="rect">
            <a:avLst/>
          </a:prstGeom>
          <a:noFill/>
          <a:ln>
            <a:noFill/>
          </a:ln>
        </p:spPr>
        <p:txBody>
          <a:bodyPr lIns="91425" tIns="91425" rIns="91425" bIns="91425" anchor="ctr" anchorCtr="0"/>
          <a:lstStyle>
            <a:lvl1pPr algn="ctr" rtl="0">
              <a:spcBef>
                <a:spcPts val="0"/>
              </a:spcBef>
              <a:buClr>
                <a:schemeClr val="dk1"/>
              </a:buClr>
              <a:buFont typeface="Calibri"/>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93" name="Shape 93"/>
          <p:cNvSpPr txBox="1">
            <a:spLocks noGrp="1"/>
          </p:cNvSpPr>
          <p:nvPr>
            <p:ph type="body" idx="1"/>
          </p:nvPr>
        </p:nvSpPr>
        <p:spPr>
          <a:xfrm rot="5400000">
            <a:off x="541337" y="190500"/>
            <a:ext cx="5851525" cy="6019799"/>
          </a:xfrm>
          <a:prstGeom prst="rect">
            <a:avLst/>
          </a:prstGeom>
          <a:noFill/>
          <a:ln>
            <a:noFill/>
          </a:ln>
        </p:spPr>
        <p:txBody>
          <a:bodyPr lIns="91425" tIns="91425" rIns="91425" bIns="91425" anchor="t" anchorCtr="0"/>
          <a:lstStyle>
            <a:lvl1pPr marL="342900" indent="-139700" algn="l" rtl="0">
              <a:spcBef>
                <a:spcPts val="640"/>
              </a:spcBef>
              <a:buClr>
                <a:schemeClr val="dk1"/>
              </a:buClr>
              <a:buFont typeface="Arial"/>
              <a:buChar char="•"/>
              <a:defRPr/>
            </a:lvl1pPr>
            <a:lvl2pPr marL="742950" indent="-107950" algn="l" rtl="0">
              <a:spcBef>
                <a:spcPts val="560"/>
              </a:spcBef>
              <a:buClr>
                <a:schemeClr val="dk1"/>
              </a:buClr>
              <a:buFont typeface="Arial"/>
              <a:buChar char="–"/>
              <a:defRPr/>
            </a:lvl2pPr>
            <a:lvl3pPr marL="1143000" indent="-76200" algn="l" rtl="0">
              <a:spcBef>
                <a:spcPts val="480"/>
              </a:spcBef>
              <a:buClr>
                <a:schemeClr val="dk1"/>
              </a:buClr>
              <a:buFont typeface="Arial"/>
              <a:buChar char="•"/>
              <a:defRPr/>
            </a:lvl3pPr>
            <a:lvl4pPr marL="1600200" indent="-101600" algn="l" rtl="0">
              <a:spcBef>
                <a:spcPts val="400"/>
              </a:spcBef>
              <a:buClr>
                <a:schemeClr val="dk1"/>
              </a:buClr>
              <a:buFont typeface="Arial"/>
              <a:buChar char="–"/>
              <a:defRPr/>
            </a:lvl4pPr>
            <a:lvl5pPr marL="2057400" indent="-101600" algn="l" rtl="0">
              <a:spcBef>
                <a:spcPts val="400"/>
              </a:spcBef>
              <a:buClr>
                <a:schemeClr val="dk1"/>
              </a:buClr>
              <a:buFont typeface="Arial"/>
              <a:buChar char="»"/>
              <a:defRPr/>
            </a:lvl5pPr>
            <a:lvl6pPr marL="2514600" indent="-101600" algn="l" rtl="0">
              <a:spcBef>
                <a:spcPts val="400"/>
              </a:spcBef>
              <a:buClr>
                <a:schemeClr val="dk1"/>
              </a:buClr>
              <a:buFont typeface="Arial"/>
              <a:buChar char="•"/>
              <a:defRPr/>
            </a:lvl6pPr>
            <a:lvl7pPr marL="2971800" indent="-101600" algn="l" rtl="0">
              <a:spcBef>
                <a:spcPts val="400"/>
              </a:spcBef>
              <a:buClr>
                <a:schemeClr val="dk1"/>
              </a:buClr>
              <a:buFont typeface="Arial"/>
              <a:buChar char="•"/>
              <a:defRPr/>
            </a:lvl7pPr>
            <a:lvl8pPr marL="3429000" indent="-101600" algn="l" rtl="0">
              <a:spcBef>
                <a:spcPts val="400"/>
              </a:spcBef>
              <a:buClr>
                <a:schemeClr val="dk1"/>
              </a:buClr>
              <a:buFont typeface="Arial"/>
              <a:buChar char="•"/>
              <a:defRPr/>
            </a:lvl8pPr>
            <a:lvl9pPr marL="3886200" indent="-101600" algn="l" rtl="0">
              <a:spcBef>
                <a:spcPts val="400"/>
              </a:spcBef>
              <a:buClr>
                <a:schemeClr val="dk1"/>
              </a:buClr>
              <a:buFont typeface="Arial"/>
              <a:buChar char="•"/>
              <a:defRPr/>
            </a:lvl9pPr>
          </a:lstStyle>
          <a:p>
            <a:endParaRPr/>
          </a:p>
        </p:txBody>
      </p:sp>
      <p:sp>
        <p:nvSpPr>
          <p:cNvPr id="94" name="Shape 94"/>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95" name="Shape 95"/>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96" name="Shape 96"/>
          <p:cNvSpPr txBox="1">
            <a:spLocks noGrp="1"/>
          </p:cNvSpPr>
          <p:nvPr>
            <p:ph type="sldNum" idx="12"/>
          </p:nvPr>
        </p:nvSpPr>
        <p:spPr>
          <a:xfrm>
            <a:off x="6553200" y="6356350"/>
            <a:ext cx="2133599" cy="365125"/>
          </a:xfrm>
          <a:prstGeom prst="rect">
            <a:avLst/>
          </a:prstGeom>
          <a:noFill/>
          <a:ln>
            <a:noFill/>
          </a:ln>
        </p:spPr>
        <p:txBody>
          <a:bodyPr lIns="91425" tIns="91425" rIns="91425" bIns="91425" anchor="ctr" anchorCtr="0">
            <a:noAutofit/>
          </a:bodyPr>
          <a:lstStyle/>
          <a:p>
            <a:pPr marL="0" lvl="0" indent="-88900">
              <a:spcBef>
                <a:spcPts val="0"/>
              </a:spcBef>
              <a:buClr>
                <a:srgbClr val="000000"/>
              </a:buClr>
              <a:buFont typeface="Arial"/>
              <a:buChar char="●"/>
            </a:pPr>
            <a:endParaRPr/>
          </a:p>
          <a:p>
            <a:pPr marL="457200" lvl="1" indent="-88900">
              <a:spcBef>
                <a:spcPts val="0"/>
              </a:spcBef>
              <a:buClr>
                <a:srgbClr val="000000"/>
              </a:buClr>
              <a:buFont typeface="Courier New"/>
              <a:buChar char="o"/>
            </a:pPr>
            <a:endParaRPr/>
          </a:p>
          <a:p>
            <a:pPr marL="914400" lvl="2" indent="-88900">
              <a:spcBef>
                <a:spcPts val="0"/>
              </a:spcBef>
              <a:buClr>
                <a:srgbClr val="000000"/>
              </a:buClr>
              <a:buFont typeface="Wingdings"/>
              <a:buChar char="§"/>
            </a:pPr>
            <a:endParaRPr/>
          </a:p>
          <a:p>
            <a:pPr marL="1371600" lvl="3" indent="-88900">
              <a:spcBef>
                <a:spcPts val="0"/>
              </a:spcBef>
              <a:buClr>
                <a:srgbClr val="000000"/>
              </a:buClr>
              <a:buFont typeface="Arial"/>
              <a:buChar char="●"/>
            </a:pPr>
            <a:endParaRPr/>
          </a:p>
          <a:p>
            <a:pPr marL="1828800" lvl="4" indent="-88900">
              <a:spcBef>
                <a:spcPts val="0"/>
              </a:spcBef>
              <a:buClr>
                <a:srgbClr val="000000"/>
              </a:buClr>
              <a:buFont typeface="Courier New"/>
              <a:buChar char="o"/>
            </a:pPr>
            <a:endParaRPr/>
          </a:p>
          <a:p>
            <a:pPr marL="2286000" lvl="5" indent="-88900">
              <a:spcBef>
                <a:spcPts val="0"/>
              </a:spcBef>
              <a:buClr>
                <a:srgbClr val="000000"/>
              </a:buClr>
              <a:buFont typeface="Wingdings"/>
              <a:buChar char="§"/>
            </a:pPr>
            <a:endParaRPr/>
          </a:p>
          <a:p>
            <a:pPr marL="2743200" lvl="6" indent="-88900">
              <a:spcBef>
                <a:spcPts val="0"/>
              </a:spcBef>
              <a:buClr>
                <a:srgbClr val="000000"/>
              </a:buClr>
              <a:buFont typeface="Arial"/>
              <a:buChar char="●"/>
            </a:pPr>
            <a:endParaRPr/>
          </a:p>
          <a:p>
            <a:pPr marL="3200400" lvl="7" indent="-88900">
              <a:spcBef>
                <a:spcPts val="0"/>
              </a:spcBef>
              <a:buClr>
                <a:srgbClr val="000000"/>
              </a:buClr>
              <a:buFont typeface="Courier New"/>
              <a:buChar char="o"/>
            </a:pPr>
            <a:endParaRPr/>
          </a:p>
          <a:p>
            <a:pPr marL="3657600" lvl="8" indent="-88900">
              <a:spcBef>
                <a:spcPts val="0"/>
              </a:spcBef>
              <a:buClr>
                <a:srgbClr val="000000"/>
              </a:buClr>
              <a:buFont typeface="Wingdings"/>
              <a:buChar char="§"/>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0"/>
        <p:cNvGrpSpPr/>
        <p:nvPr/>
      </p:nvGrpSpPr>
      <p:grpSpPr>
        <a:xfrm>
          <a:off x="0" y="0"/>
          <a:ext cx="0" cy="0"/>
          <a:chOff x="0" y="0"/>
          <a:chExt cx="0" cy="0"/>
        </a:xfrm>
      </p:grpSpPr>
      <p:sp>
        <p:nvSpPr>
          <p:cNvPr id="11" name="Shape 11"/>
          <p:cNvSpPr txBox="1">
            <a:spLocks noGrp="1"/>
          </p:cNvSpPr>
          <p:nvPr>
            <p:ph type="title"/>
          </p:nvPr>
        </p:nvSpPr>
        <p:spPr>
          <a:xfrm>
            <a:off x="457200" y="274637"/>
            <a:ext cx="8229600" cy="1143000"/>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2" name="Shape 12"/>
          <p:cNvSpPr txBox="1">
            <a:spLocks noGrp="1"/>
          </p:cNvSpPr>
          <p:nvPr>
            <p:ph type="body" idx="1"/>
          </p:nvPr>
        </p:nvSpPr>
        <p:spPr>
          <a:xfrm>
            <a:off x="457200" y="1600200"/>
            <a:ext cx="8229600" cy="4967700"/>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457200" y="274637"/>
            <a:ext cx="8229600" cy="1143000"/>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5" name="Shape 15"/>
          <p:cNvSpPr txBox="1">
            <a:spLocks noGrp="1"/>
          </p:cNvSpPr>
          <p:nvPr>
            <p:ph type="body" idx="1"/>
          </p:nvPr>
        </p:nvSpPr>
        <p:spPr>
          <a:xfrm>
            <a:off x="457200" y="1600200"/>
            <a:ext cx="3994500" cy="4967700"/>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6" name="Shape 16"/>
          <p:cNvSpPr txBox="1">
            <a:spLocks noGrp="1"/>
          </p:cNvSpPr>
          <p:nvPr>
            <p:ph type="body" idx="2"/>
          </p:nvPr>
        </p:nvSpPr>
        <p:spPr>
          <a:xfrm>
            <a:off x="4692273" y="1600200"/>
            <a:ext cx="3994500" cy="4967700"/>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17"/>
        <p:cNvGrpSpPr/>
        <p:nvPr/>
      </p:nvGrpSpPr>
      <p:grpSpPr>
        <a:xfrm>
          <a:off x="0" y="0"/>
          <a:ext cx="0" cy="0"/>
          <a:chOff x="0" y="0"/>
          <a:chExt cx="0" cy="0"/>
        </a:xfrm>
      </p:grpSpPr>
      <p:sp>
        <p:nvSpPr>
          <p:cNvPr id="18" name="Shape 18"/>
          <p:cNvSpPr txBox="1">
            <a:spLocks noGrp="1"/>
          </p:cNvSpPr>
          <p:nvPr>
            <p:ph type="title"/>
          </p:nvPr>
        </p:nvSpPr>
        <p:spPr>
          <a:xfrm>
            <a:off x="457200" y="274637"/>
            <a:ext cx="8229600" cy="1143000"/>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Caption">
    <p:spTree>
      <p:nvGrpSpPr>
        <p:cNvPr id="1" name="Shape 19"/>
        <p:cNvGrpSpPr/>
        <p:nvPr/>
      </p:nvGrpSpPr>
      <p:grpSpPr>
        <a:xfrm>
          <a:off x="0" y="0"/>
          <a:ext cx="0" cy="0"/>
          <a:chOff x="0" y="0"/>
          <a:chExt cx="0" cy="0"/>
        </a:xfrm>
      </p:grpSpPr>
      <p:sp>
        <p:nvSpPr>
          <p:cNvPr id="20" name="Shape 20"/>
          <p:cNvSpPr txBox="1">
            <a:spLocks noGrp="1"/>
          </p:cNvSpPr>
          <p:nvPr>
            <p:ph type="body" idx="1"/>
          </p:nvPr>
        </p:nvSpPr>
        <p:spPr>
          <a:xfrm>
            <a:off x="457200" y="5875078"/>
            <a:ext cx="8229600" cy="692700"/>
          </a:xfrm>
          <a:prstGeom prst="rect">
            <a:avLst/>
          </a:prstGeom>
        </p:spPr>
        <p:txBody>
          <a:bodyPr lIns="91425" tIns="91425" rIns="91425" bIns="91425" anchor="t" anchorCtr="0"/>
          <a:lstStyle>
            <a:lvl1pPr algn="ctr">
              <a:spcBef>
                <a:spcPts val="360"/>
              </a:spcBef>
              <a:buSzPct val="100000"/>
              <a:buNone/>
              <a:defRPr sz="1800"/>
            </a:lvl1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21"/>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28"/>
        <p:cNvGrpSpPr/>
        <p:nvPr/>
      </p:nvGrpSpPr>
      <p:grpSpPr>
        <a:xfrm>
          <a:off x="0" y="0"/>
          <a:ext cx="0" cy="0"/>
          <a:chOff x="0" y="0"/>
          <a:chExt cx="0" cy="0"/>
        </a:xfrm>
      </p:grpSpPr>
      <p:sp>
        <p:nvSpPr>
          <p:cNvPr id="29" name="Shape 29"/>
          <p:cNvSpPr txBox="1">
            <a:spLocks noGrp="1"/>
          </p:cNvSpPr>
          <p:nvPr>
            <p:ph type="ctrTitle"/>
          </p:nvPr>
        </p:nvSpPr>
        <p:spPr>
          <a:xfrm>
            <a:off x="685800" y="2130425"/>
            <a:ext cx="7772400" cy="1470024"/>
          </a:xfrm>
          <a:prstGeom prst="rect">
            <a:avLst/>
          </a:prstGeom>
          <a:noFill/>
          <a:ln>
            <a:noFill/>
          </a:ln>
        </p:spPr>
        <p:txBody>
          <a:bodyPr lIns="91425" tIns="91425" rIns="91425" bIns="91425" anchor="ctr" anchorCtr="0"/>
          <a:lstStyle>
            <a:lvl1pPr marL="0" marR="0" indent="0" algn="ctr" rtl="0">
              <a:spcBef>
                <a:spcPts val="0"/>
              </a:spcBef>
              <a:buClr>
                <a:schemeClr val="dk1"/>
              </a:buClr>
              <a:buFont typeface="Calibri"/>
              <a:buNone/>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30" name="Shape 30"/>
          <p:cNvSpPr txBox="1">
            <a:spLocks noGrp="1"/>
          </p:cNvSpPr>
          <p:nvPr>
            <p:ph type="subTitle" idx="1"/>
          </p:nvPr>
        </p:nvSpPr>
        <p:spPr>
          <a:xfrm>
            <a:off x="1371600" y="3886200"/>
            <a:ext cx="6400799" cy="1752600"/>
          </a:xfrm>
          <a:prstGeom prst="rect">
            <a:avLst/>
          </a:prstGeom>
          <a:noFill/>
          <a:ln>
            <a:noFill/>
          </a:ln>
        </p:spPr>
        <p:txBody>
          <a:bodyPr lIns="91425" tIns="91425" rIns="91425" bIns="91425" anchor="t" anchorCtr="0"/>
          <a:lstStyle>
            <a:lvl1pPr marL="0" marR="0" indent="0" algn="ctr" rtl="0">
              <a:spcBef>
                <a:spcPts val="640"/>
              </a:spcBef>
              <a:buClr>
                <a:srgbClr val="888888"/>
              </a:buClr>
              <a:buFont typeface="Arial"/>
              <a:buNone/>
              <a:defRPr/>
            </a:lvl1pPr>
            <a:lvl2pPr marL="457200" marR="0" indent="0" algn="ctr" rtl="0">
              <a:spcBef>
                <a:spcPts val="560"/>
              </a:spcBef>
              <a:buClr>
                <a:srgbClr val="888888"/>
              </a:buClr>
              <a:buFont typeface="Arial"/>
              <a:buNone/>
              <a:defRPr/>
            </a:lvl2pPr>
            <a:lvl3pPr marL="914400" marR="0" indent="0" algn="ctr" rtl="0">
              <a:spcBef>
                <a:spcPts val="480"/>
              </a:spcBef>
              <a:buClr>
                <a:srgbClr val="888888"/>
              </a:buClr>
              <a:buFont typeface="Arial"/>
              <a:buNone/>
              <a:defRPr/>
            </a:lvl3pPr>
            <a:lvl4pPr marL="1371600" marR="0" indent="0" algn="ctr" rtl="0">
              <a:spcBef>
                <a:spcPts val="400"/>
              </a:spcBef>
              <a:buClr>
                <a:srgbClr val="888888"/>
              </a:buClr>
              <a:buFont typeface="Arial"/>
              <a:buNone/>
              <a:defRPr/>
            </a:lvl4pPr>
            <a:lvl5pPr marL="1828800" marR="0" indent="0" algn="ctr" rtl="0">
              <a:spcBef>
                <a:spcPts val="400"/>
              </a:spcBef>
              <a:buClr>
                <a:srgbClr val="888888"/>
              </a:buClr>
              <a:buFont typeface="Arial"/>
              <a:buNone/>
              <a:defRPr/>
            </a:lvl5pPr>
            <a:lvl6pPr marL="2286000" marR="0" indent="0" algn="ctr" rtl="0">
              <a:spcBef>
                <a:spcPts val="400"/>
              </a:spcBef>
              <a:buClr>
                <a:srgbClr val="888888"/>
              </a:buClr>
              <a:buFont typeface="Arial"/>
              <a:buNone/>
              <a:defRPr/>
            </a:lvl6pPr>
            <a:lvl7pPr marL="2743200" marR="0" indent="0" algn="ctr" rtl="0">
              <a:spcBef>
                <a:spcPts val="400"/>
              </a:spcBef>
              <a:buClr>
                <a:srgbClr val="888888"/>
              </a:buClr>
              <a:buFont typeface="Arial"/>
              <a:buNone/>
              <a:defRPr/>
            </a:lvl7pPr>
            <a:lvl8pPr marL="3200400" marR="0" indent="0" algn="ctr" rtl="0">
              <a:spcBef>
                <a:spcPts val="400"/>
              </a:spcBef>
              <a:buClr>
                <a:srgbClr val="888888"/>
              </a:buClr>
              <a:buFont typeface="Arial"/>
              <a:buNone/>
              <a:defRPr/>
            </a:lvl8pPr>
            <a:lvl9pPr marL="3657600" marR="0" indent="0" algn="ctr" rtl="0">
              <a:spcBef>
                <a:spcPts val="400"/>
              </a:spcBef>
              <a:buClr>
                <a:srgbClr val="888888"/>
              </a:buClr>
              <a:buFont typeface="Arial"/>
              <a:buNone/>
              <a:defRPr/>
            </a:lvl9pPr>
          </a:lstStyle>
          <a:p>
            <a:endParaRPr/>
          </a:p>
        </p:txBody>
      </p:sp>
      <p:sp>
        <p:nvSpPr>
          <p:cNvPr id="31" name="Shape 31"/>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32" name="Shape 32"/>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33" name="Shape 33"/>
          <p:cNvSpPr txBox="1">
            <a:spLocks noGrp="1"/>
          </p:cNvSpPr>
          <p:nvPr>
            <p:ph type="sldNum" idx="12"/>
          </p:nvPr>
        </p:nvSpPr>
        <p:spPr>
          <a:xfrm>
            <a:off x="6553200" y="6356350"/>
            <a:ext cx="2133599" cy="365125"/>
          </a:xfrm>
          <a:prstGeom prst="rect">
            <a:avLst/>
          </a:prstGeom>
          <a:noFill/>
          <a:ln>
            <a:noFill/>
          </a:ln>
        </p:spPr>
        <p:txBody>
          <a:bodyPr lIns="91425" tIns="91425" rIns="91425" bIns="91425" anchor="ctr" anchorCtr="0">
            <a:noAutofit/>
          </a:bodyPr>
          <a:lstStyle/>
          <a:p>
            <a:pPr marL="0" lvl="0" indent="-88900">
              <a:spcBef>
                <a:spcPts val="0"/>
              </a:spcBef>
              <a:buClr>
                <a:srgbClr val="000000"/>
              </a:buClr>
              <a:buFont typeface="Arial"/>
              <a:buChar char="●"/>
            </a:pPr>
            <a:endParaRPr/>
          </a:p>
          <a:p>
            <a:pPr marL="457200" lvl="1" indent="-88900">
              <a:spcBef>
                <a:spcPts val="0"/>
              </a:spcBef>
              <a:buClr>
                <a:srgbClr val="000000"/>
              </a:buClr>
              <a:buFont typeface="Courier New"/>
              <a:buChar char="o"/>
            </a:pPr>
            <a:endParaRPr/>
          </a:p>
          <a:p>
            <a:pPr marL="914400" lvl="2" indent="-88900">
              <a:spcBef>
                <a:spcPts val="0"/>
              </a:spcBef>
              <a:buClr>
                <a:srgbClr val="000000"/>
              </a:buClr>
              <a:buFont typeface="Wingdings"/>
              <a:buChar char="§"/>
            </a:pPr>
            <a:endParaRPr/>
          </a:p>
          <a:p>
            <a:pPr marL="1371600" lvl="3" indent="-88900">
              <a:spcBef>
                <a:spcPts val="0"/>
              </a:spcBef>
              <a:buClr>
                <a:srgbClr val="000000"/>
              </a:buClr>
              <a:buFont typeface="Arial"/>
              <a:buChar char="●"/>
            </a:pPr>
            <a:endParaRPr/>
          </a:p>
          <a:p>
            <a:pPr marL="1828800" lvl="4" indent="-88900">
              <a:spcBef>
                <a:spcPts val="0"/>
              </a:spcBef>
              <a:buClr>
                <a:srgbClr val="000000"/>
              </a:buClr>
              <a:buFont typeface="Courier New"/>
              <a:buChar char="o"/>
            </a:pPr>
            <a:endParaRPr/>
          </a:p>
          <a:p>
            <a:pPr marL="2286000" lvl="5" indent="-88900">
              <a:spcBef>
                <a:spcPts val="0"/>
              </a:spcBef>
              <a:buClr>
                <a:srgbClr val="000000"/>
              </a:buClr>
              <a:buFont typeface="Wingdings"/>
              <a:buChar char="§"/>
            </a:pPr>
            <a:endParaRPr/>
          </a:p>
          <a:p>
            <a:pPr marL="2743200" lvl="6" indent="-88900">
              <a:spcBef>
                <a:spcPts val="0"/>
              </a:spcBef>
              <a:buClr>
                <a:srgbClr val="000000"/>
              </a:buClr>
              <a:buFont typeface="Arial"/>
              <a:buChar char="●"/>
            </a:pPr>
            <a:endParaRPr/>
          </a:p>
          <a:p>
            <a:pPr marL="3200400" lvl="7" indent="-88900">
              <a:spcBef>
                <a:spcPts val="0"/>
              </a:spcBef>
              <a:buClr>
                <a:srgbClr val="000000"/>
              </a:buClr>
              <a:buFont typeface="Courier New"/>
              <a:buChar char="o"/>
            </a:pPr>
            <a:endParaRPr/>
          </a:p>
          <a:p>
            <a:pPr marL="3657600" lvl="8" indent="-88900">
              <a:spcBef>
                <a:spcPts val="0"/>
              </a:spcBef>
              <a:buClr>
                <a:srgbClr val="000000"/>
              </a:buClr>
              <a:buFont typeface="Wingdings"/>
              <a:buChar char="§"/>
            </a:pP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34"/>
        <p:cNvGrpSpPr/>
        <p:nvPr/>
      </p:nvGrpSpPr>
      <p:grpSpPr>
        <a:xfrm>
          <a:off x="0" y="0"/>
          <a:ext cx="0" cy="0"/>
          <a:chOff x="0" y="0"/>
          <a:chExt cx="0" cy="0"/>
        </a:xfrm>
      </p:grpSpPr>
      <p:sp>
        <p:nvSpPr>
          <p:cNvPr id="35" name="Shape 35"/>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algn="ctr" rtl="0">
              <a:spcBef>
                <a:spcPts val="0"/>
              </a:spcBef>
              <a:buClr>
                <a:schemeClr val="dk1"/>
              </a:buClr>
              <a:buFont typeface="Calibri"/>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6" name="Shape 36"/>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indent="-139700" algn="l" rtl="0">
              <a:spcBef>
                <a:spcPts val="640"/>
              </a:spcBef>
              <a:buClr>
                <a:schemeClr val="dk1"/>
              </a:buClr>
              <a:buFont typeface="Arial"/>
              <a:buChar char="•"/>
              <a:defRPr/>
            </a:lvl1pPr>
            <a:lvl2pPr marL="742950" indent="-107950" algn="l" rtl="0">
              <a:spcBef>
                <a:spcPts val="560"/>
              </a:spcBef>
              <a:buClr>
                <a:schemeClr val="dk1"/>
              </a:buClr>
              <a:buFont typeface="Arial"/>
              <a:buChar char="–"/>
              <a:defRPr/>
            </a:lvl2pPr>
            <a:lvl3pPr marL="1143000" indent="-76200" algn="l" rtl="0">
              <a:spcBef>
                <a:spcPts val="480"/>
              </a:spcBef>
              <a:buClr>
                <a:schemeClr val="dk1"/>
              </a:buClr>
              <a:buFont typeface="Arial"/>
              <a:buChar char="•"/>
              <a:defRPr/>
            </a:lvl3pPr>
            <a:lvl4pPr marL="1600200" indent="-101600" algn="l" rtl="0">
              <a:spcBef>
                <a:spcPts val="400"/>
              </a:spcBef>
              <a:buClr>
                <a:schemeClr val="dk1"/>
              </a:buClr>
              <a:buFont typeface="Arial"/>
              <a:buChar char="–"/>
              <a:defRPr/>
            </a:lvl4pPr>
            <a:lvl5pPr marL="2057400" indent="-101600" algn="l" rtl="0">
              <a:spcBef>
                <a:spcPts val="400"/>
              </a:spcBef>
              <a:buClr>
                <a:schemeClr val="dk1"/>
              </a:buClr>
              <a:buFont typeface="Arial"/>
              <a:buChar char="»"/>
              <a:defRPr/>
            </a:lvl5pPr>
            <a:lvl6pPr marL="2514600" indent="-101600" algn="l" rtl="0">
              <a:spcBef>
                <a:spcPts val="400"/>
              </a:spcBef>
              <a:buClr>
                <a:schemeClr val="dk1"/>
              </a:buClr>
              <a:buFont typeface="Arial"/>
              <a:buChar char="•"/>
              <a:defRPr/>
            </a:lvl6pPr>
            <a:lvl7pPr marL="2971800" indent="-101600" algn="l" rtl="0">
              <a:spcBef>
                <a:spcPts val="400"/>
              </a:spcBef>
              <a:buClr>
                <a:schemeClr val="dk1"/>
              </a:buClr>
              <a:buFont typeface="Arial"/>
              <a:buChar char="•"/>
              <a:defRPr/>
            </a:lvl7pPr>
            <a:lvl8pPr marL="3429000" indent="-101600" algn="l" rtl="0">
              <a:spcBef>
                <a:spcPts val="400"/>
              </a:spcBef>
              <a:buClr>
                <a:schemeClr val="dk1"/>
              </a:buClr>
              <a:buFont typeface="Arial"/>
              <a:buChar char="•"/>
              <a:defRPr/>
            </a:lvl8pPr>
            <a:lvl9pPr marL="3886200" indent="-101600" algn="l" rtl="0">
              <a:spcBef>
                <a:spcPts val="400"/>
              </a:spcBef>
              <a:buClr>
                <a:schemeClr val="dk1"/>
              </a:buClr>
              <a:buFont typeface="Arial"/>
              <a:buChar char="•"/>
              <a:defRPr/>
            </a:lvl9pPr>
          </a:lstStyle>
          <a:p>
            <a:endParaRPr/>
          </a:p>
        </p:txBody>
      </p:sp>
      <p:sp>
        <p:nvSpPr>
          <p:cNvPr id="37" name="Shape 37"/>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38" name="Shape 38"/>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39" name="Shape 39"/>
          <p:cNvSpPr txBox="1">
            <a:spLocks noGrp="1"/>
          </p:cNvSpPr>
          <p:nvPr>
            <p:ph type="sldNum" idx="12"/>
          </p:nvPr>
        </p:nvSpPr>
        <p:spPr>
          <a:xfrm>
            <a:off x="6553200" y="6356350"/>
            <a:ext cx="2133599" cy="365125"/>
          </a:xfrm>
          <a:prstGeom prst="rect">
            <a:avLst/>
          </a:prstGeom>
          <a:noFill/>
          <a:ln>
            <a:noFill/>
          </a:ln>
        </p:spPr>
        <p:txBody>
          <a:bodyPr lIns="91425" tIns="91425" rIns="91425" bIns="91425" anchor="ctr" anchorCtr="0">
            <a:noAutofit/>
          </a:bodyPr>
          <a:lstStyle/>
          <a:p>
            <a:pPr marL="0" lvl="0" indent="-88900">
              <a:spcBef>
                <a:spcPts val="0"/>
              </a:spcBef>
              <a:buClr>
                <a:srgbClr val="000000"/>
              </a:buClr>
              <a:buFont typeface="Arial"/>
              <a:buChar char="●"/>
            </a:pPr>
            <a:endParaRPr/>
          </a:p>
          <a:p>
            <a:pPr marL="457200" lvl="1" indent="-88900">
              <a:spcBef>
                <a:spcPts val="0"/>
              </a:spcBef>
              <a:buClr>
                <a:srgbClr val="000000"/>
              </a:buClr>
              <a:buFont typeface="Courier New"/>
              <a:buChar char="o"/>
            </a:pPr>
            <a:endParaRPr/>
          </a:p>
          <a:p>
            <a:pPr marL="914400" lvl="2" indent="-88900">
              <a:spcBef>
                <a:spcPts val="0"/>
              </a:spcBef>
              <a:buClr>
                <a:srgbClr val="000000"/>
              </a:buClr>
              <a:buFont typeface="Wingdings"/>
              <a:buChar char="§"/>
            </a:pPr>
            <a:endParaRPr/>
          </a:p>
          <a:p>
            <a:pPr marL="1371600" lvl="3" indent="-88900">
              <a:spcBef>
                <a:spcPts val="0"/>
              </a:spcBef>
              <a:buClr>
                <a:srgbClr val="000000"/>
              </a:buClr>
              <a:buFont typeface="Arial"/>
              <a:buChar char="●"/>
            </a:pPr>
            <a:endParaRPr/>
          </a:p>
          <a:p>
            <a:pPr marL="1828800" lvl="4" indent="-88900">
              <a:spcBef>
                <a:spcPts val="0"/>
              </a:spcBef>
              <a:buClr>
                <a:srgbClr val="000000"/>
              </a:buClr>
              <a:buFont typeface="Courier New"/>
              <a:buChar char="o"/>
            </a:pPr>
            <a:endParaRPr/>
          </a:p>
          <a:p>
            <a:pPr marL="2286000" lvl="5" indent="-88900">
              <a:spcBef>
                <a:spcPts val="0"/>
              </a:spcBef>
              <a:buClr>
                <a:srgbClr val="000000"/>
              </a:buClr>
              <a:buFont typeface="Wingdings"/>
              <a:buChar char="§"/>
            </a:pPr>
            <a:endParaRPr/>
          </a:p>
          <a:p>
            <a:pPr marL="2743200" lvl="6" indent="-88900">
              <a:spcBef>
                <a:spcPts val="0"/>
              </a:spcBef>
              <a:buClr>
                <a:srgbClr val="000000"/>
              </a:buClr>
              <a:buFont typeface="Arial"/>
              <a:buChar char="●"/>
            </a:pPr>
            <a:endParaRPr/>
          </a:p>
          <a:p>
            <a:pPr marL="3200400" lvl="7" indent="-88900">
              <a:spcBef>
                <a:spcPts val="0"/>
              </a:spcBef>
              <a:buClr>
                <a:srgbClr val="000000"/>
              </a:buClr>
              <a:buFont typeface="Courier New"/>
              <a:buChar char="o"/>
            </a:pPr>
            <a:endParaRPr/>
          </a:p>
          <a:p>
            <a:pPr marL="3657600" lvl="8" indent="-88900">
              <a:spcBef>
                <a:spcPts val="0"/>
              </a:spcBef>
              <a:buClr>
                <a:srgbClr val="000000"/>
              </a:buClr>
              <a:buFont typeface="Wingdings"/>
              <a:buChar char="§"/>
            </a:pP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40"/>
        <p:cNvGrpSpPr/>
        <p:nvPr/>
      </p:nvGrpSpPr>
      <p:grpSpPr>
        <a:xfrm>
          <a:off x="0" y="0"/>
          <a:ext cx="0" cy="0"/>
          <a:chOff x="0" y="0"/>
          <a:chExt cx="0" cy="0"/>
        </a:xfrm>
      </p:grpSpPr>
      <p:sp>
        <p:nvSpPr>
          <p:cNvPr id="41" name="Shape 41"/>
          <p:cNvSpPr txBox="1">
            <a:spLocks noGrp="1"/>
          </p:cNvSpPr>
          <p:nvPr>
            <p:ph type="title"/>
          </p:nvPr>
        </p:nvSpPr>
        <p:spPr>
          <a:xfrm>
            <a:off x="722312" y="4406900"/>
            <a:ext cx="7772400" cy="1362075"/>
          </a:xfrm>
          <a:prstGeom prst="rect">
            <a:avLst/>
          </a:prstGeom>
          <a:noFill/>
          <a:ln>
            <a:noFill/>
          </a:ln>
        </p:spPr>
        <p:txBody>
          <a:bodyPr lIns="91425" tIns="91425" rIns="91425" bIns="91425" anchor="t"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2" name="Shape 42"/>
          <p:cNvSpPr txBox="1">
            <a:spLocks noGrp="1"/>
          </p:cNvSpPr>
          <p:nvPr>
            <p:ph type="body" idx="1"/>
          </p:nvPr>
        </p:nvSpPr>
        <p:spPr>
          <a:xfrm>
            <a:off x="722312" y="2906713"/>
            <a:ext cx="7772400" cy="1500187"/>
          </a:xfrm>
          <a:prstGeom prst="rect">
            <a:avLst/>
          </a:prstGeom>
          <a:noFill/>
          <a:ln>
            <a:noFill/>
          </a:ln>
        </p:spPr>
        <p:txBody>
          <a:bodyPr lIns="91425" tIns="91425" rIns="91425" bIns="91425" anchor="b" anchorCtr="0"/>
          <a:lstStyle>
            <a:lvl1pPr marL="0" indent="0" rtl="0">
              <a:spcBef>
                <a:spcPts val="0"/>
              </a:spcBef>
              <a:buClr>
                <a:srgbClr val="888888"/>
              </a:buClr>
              <a:buFont typeface="Calibri"/>
              <a:buNone/>
              <a:defRPr/>
            </a:lvl1pPr>
            <a:lvl2pPr marL="457200" indent="0" rtl="0">
              <a:spcBef>
                <a:spcPts val="0"/>
              </a:spcBef>
              <a:buClr>
                <a:srgbClr val="888888"/>
              </a:buClr>
              <a:buFont typeface="Calibri"/>
              <a:buNone/>
              <a:defRPr/>
            </a:lvl2pPr>
            <a:lvl3pPr marL="914400" indent="0" rtl="0">
              <a:spcBef>
                <a:spcPts val="0"/>
              </a:spcBef>
              <a:buClr>
                <a:srgbClr val="888888"/>
              </a:buClr>
              <a:buFont typeface="Calibri"/>
              <a:buNone/>
              <a:defRPr/>
            </a:lvl3pPr>
            <a:lvl4pPr marL="1371600" indent="0" rtl="0">
              <a:spcBef>
                <a:spcPts val="0"/>
              </a:spcBef>
              <a:buClr>
                <a:srgbClr val="888888"/>
              </a:buClr>
              <a:buFont typeface="Calibri"/>
              <a:buNone/>
              <a:defRPr/>
            </a:lvl4pPr>
            <a:lvl5pPr marL="1828800" indent="0" rtl="0">
              <a:spcBef>
                <a:spcPts val="0"/>
              </a:spcBef>
              <a:buClr>
                <a:srgbClr val="888888"/>
              </a:buClr>
              <a:buFont typeface="Calibri"/>
              <a:buNone/>
              <a:defRPr/>
            </a:lvl5pPr>
            <a:lvl6pPr marL="2286000" indent="0" rtl="0">
              <a:spcBef>
                <a:spcPts val="0"/>
              </a:spcBef>
              <a:buClr>
                <a:srgbClr val="888888"/>
              </a:buClr>
              <a:buFont typeface="Calibri"/>
              <a:buNone/>
              <a:defRPr/>
            </a:lvl6pPr>
            <a:lvl7pPr marL="2743200" indent="0" rtl="0">
              <a:spcBef>
                <a:spcPts val="0"/>
              </a:spcBef>
              <a:buClr>
                <a:srgbClr val="888888"/>
              </a:buClr>
              <a:buFont typeface="Calibri"/>
              <a:buNone/>
              <a:defRPr/>
            </a:lvl7pPr>
            <a:lvl8pPr marL="3200400" indent="0" rtl="0">
              <a:spcBef>
                <a:spcPts val="0"/>
              </a:spcBef>
              <a:buClr>
                <a:srgbClr val="888888"/>
              </a:buClr>
              <a:buFont typeface="Calibri"/>
              <a:buNone/>
              <a:defRPr/>
            </a:lvl8pPr>
            <a:lvl9pPr marL="3657600" indent="0" rtl="0">
              <a:spcBef>
                <a:spcPts val="0"/>
              </a:spcBef>
              <a:buClr>
                <a:srgbClr val="888888"/>
              </a:buClr>
              <a:buFont typeface="Calibri"/>
              <a:buNone/>
              <a:defRPr/>
            </a:lvl9pPr>
          </a:lstStyle>
          <a:p>
            <a:endParaRPr/>
          </a:p>
        </p:txBody>
      </p:sp>
      <p:sp>
        <p:nvSpPr>
          <p:cNvPr id="43" name="Shape 43"/>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44" name="Shape 44"/>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45" name="Shape 45"/>
          <p:cNvSpPr txBox="1">
            <a:spLocks noGrp="1"/>
          </p:cNvSpPr>
          <p:nvPr>
            <p:ph type="sldNum" idx="12"/>
          </p:nvPr>
        </p:nvSpPr>
        <p:spPr>
          <a:xfrm>
            <a:off x="6553200" y="6356350"/>
            <a:ext cx="2133599" cy="365125"/>
          </a:xfrm>
          <a:prstGeom prst="rect">
            <a:avLst/>
          </a:prstGeom>
          <a:noFill/>
          <a:ln>
            <a:noFill/>
          </a:ln>
        </p:spPr>
        <p:txBody>
          <a:bodyPr lIns="91425" tIns="91425" rIns="91425" bIns="91425" anchor="ctr" anchorCtr="0">
            <a:noAutofit/>
          </a:bodyPr>
          <a:lstStyle/>
          <a:p>
            <a:pPr marL="0" lvl="0" indent="-88900">
              <a:spcBef>
                <a:spcPts val="0"/>
              </a:spcBef>
              <a:buClr>
                <a:srgbClr val="000000"/>
              </a:buClr>
              <a:buFont typeface="Arial"/>
              <a:buChar char="●"/>
            </a:pPr>
            <a:endParaRPr/>
          </a:p>
          <a:p>
            <a:pPr marL="457200" lvl="1" indent="-88900">
              <a:spcBef>
                <a:spcPts val="0"/>
              </a:spcBef>
              <a:buClr>
                <a:srgbClr val="000000"/>
              </a:buClr>
              <a:buFont typeface="Courier New"/>
              <a:buChar char="o"/>
            </a:pPr>
            <a:endParaRPr/>
          </a:p>
          <a:p>
            <a:pPr marL="914400" lvl="2" indent="-88900">
              <a:spcBef>
                <a:spcPts val="0"/>
              </a:spcBef>
              <a:buClr>
                <a:srgbClr val="000000"/>
              </a:buClr>
              <a:buFont typeface="Wingdings"/>
              <a:buChar char="§"/>
            </a:pPr>
            <a:endParaRPr/>
          </a:p>
          <a:p>
            <a:pPr marL="1371600" lvl="3" indent="-88900">
              <a:spcBef>
                <a:spcPts val="0"/>
              </a:spcBef>
              <a:buClr>
                <a:srgbClr val="000000"/>
              </a:buClr>
              <a:buFont typeface="Arial"/>
              <a:buChar char="●"/>
            </a:pPr>
            <a:endParaRPr/>
          </a:p>
          <a:p>
            <a:pPr marL="1828800" lvl="4" indent="-88900">
              <a:spcBef>
                <a:spcPts val="0"/>
              </a:spcBef>
              <a:buClr>
                <a:srgbClr val="000000"/>
              </a:buClr>
              <a:buFont typeface="Courier New"/>
              <a:buChar char="o"/>
            </a:pPr>
            <a:endParaRPr/>
          </a:p>
          <a:p>
            <a:pPr marL="2286000" lvl="5" indent="-88900">
              <a:spcBef>
                <a:spcPts val="0"/>
              </a:spcBef>
              <a:buClr>
                <a:srgbClr val="000000"/>
              </a:buClr>
              <a:buFont typeface="Wingdings"/>
              <a:buChar char="§"/>
            </a:pPr>
            <a:endParaRPr/>
          </a:p>
          <a:p>
            <a:pPr marL="2743200" lvl="6" indent="-88900">
              <a:spcBef>
                <a:spcPts val="0"/>
              </a:spcBef>
              <a:buClr>
                <a:srgbClr val="000000"/>
              </a:buClr>
              <a:buFont typeface="Arial"/>
              <a:buChar char="●"/>
            </a:pPr>
            <a:endParaRPr/>
          </a:p>
          <a:p>
            <a:pPr marL="3200400" lvl="7" indent="-88900">
              <a:spcBef>
                <a:spcPts val="0"/>
              </a:spcBef>
              <a:buClr>
                <a:srgbClr val="000000"/>
              </a:buClr>
              <a:buFont typeface="Courier New"/>
              <a:buChar char="o"/>
            </a:pPr>
            <a:endParaRPr/>
          </a:p>
          <a:p>
            <a:pPr marL="3657600" lvl="8" indent="-88900">
              <a:spcBef>
                <a:spcPts val="0"/>
              </a:spcBef>
              <a:buClr>
                <a:srgbClr val="000000"/>
              </a:buClr>
              <a:buFont typeface="Wingdings"/>
              <a:buChar char="§"/>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17.xml"/><Relationship Id="rId12" Type="http://schemas.openxmlformats.org/officeDocument/2006/relationships/theme" Target="../theme/theme2.xml"/><Relationship Id="rId1" Type="http://schemas.openxmlformats.org/officeDocument/2006/relationships/slideLayout" Target="../slideLayouts/slideLayout7.xml"/><Relationship Id="rId2" Type="http://schemas.openxmlformats.org/officeDocument/2006/relationships/slideLayout" Target="../slideLayouts/slideLayout8.xml"/><Relationship Id="rId3" Type="http://schemas.openxmlformats.org/officeDocument/2006/relationships/slideLayout" Target="../slideLayouts/slideLayout9.xml"/><Relationship Id="rId4" Type="http://schemas.openxmlformats.org/officeDocument/2006/relationships/slideLayout" Target="../slideLayouts/slideLayout10.xml"/><Relationship Id="rId5" Type="http://schemas.openxmlformats.org/officeDocument/2006/relationships/slideLayout" Target="../slideLayouts/slideLayout11.xml"/><Relationship Id="rId6" Type="http://schemas.openxmlformats.org/officeDocument/2006/relationships/slideLayout" Target="../slideLayouts/slideLayout12.xml"/><Relationship Id="rId7" Type="http://schemas.openxmlformats.org/officeDocument/2006/relationships/slideLayout" Target="../slideLayouts/slideLayout13.xml"/><Relationship Id="rId8" Type="http://schemas.openxmlformats.org/officeDocument/2006/relationships/slideLayout" Target="../slideLayouts/slideLayout14.xml"/><Relationship Id="rId9" Type="http://schemas.openxmlformats.org/officeDocument/2006/relationships/slideLayout" Target="../slideLayouts/slideLayout15.xml"/><Relationship Id="rId10"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
        <p:cNvGrpSpPr/>
        <p:nvPr/>
      </p:nvGrpSpPr>
      <p:grpSpPr>
        <a:xfrm>
          <a:off x="0" y="0"/>
          <a:ext cx="0" cy="0"/>
          <a:chOff x="0" y="0"/>
          <a:chExt cx="0" cy="0"/>
        </a:xfrm>
      </p:grpSpPr>
      <p:sp>
        <p:nvSpPr>
          <p:cNvPr id="5" name="Shape 5"/>
          <p:cNvSpPr txBox="1">
            <a:spLocks noGrp="1"/>
          </p:cNvSpPr>
          <p:nvPr>
            <p:ph type="title"/>
          </p:nvPr>
        </p:nvSpPr>
        <p:spPr>
          <a:xfrm>
            <a:off x="457200" y="274637"/>
            <a:ext cx="8229600" cy="1143000"/>
          </a:xfrm>
          <a:prstGeom prst="rect">
            <a:avLst/>
          </a:prstGeom>
          <a:noFill/>
          <a:ln>
            <a:noFill/>
          </a:ln>
        </p:spPr>
        <p:txBody>
          <a:bodyPr lIns="91425" tIns="91425" rIns="91425" bIns="91425" anchor="b" anchorCtr="0"/>
          <a:lstStyle>
            <a:lvl1pPr>
              <a:spcBef>
                <a:spcPts val="0"/>
              </a:spcBef>
              <a:buClr>
                <a:schemeClr val="dk1"/>
              </a:buClr>
              <a:buSzPct val="100000"/>
              <a:buNone/>
              <a:defRPr sz="3600" b="1">
                <a:solidFill>
                  <a:schemeClr val="dk1"/>
                </a:solidFill>
              </a:defRPr>
            </a:lvl1pPr>
            <a:lvl2pPr>
              <a:spcBef>
                <a:spcPts val="0"/>
              </a:spcBef>
              <a:buClr>
                <a:schemeClr val="dk1"/>
              </a:buClr>
              <a:buSzPct val="100000"/>
              <a:buNone/>
              <a:defRPr sz="3600" b="1">
                <a:solidFill>
                  <a:schemeClr val="dk1"/>
                </a:solidFill>
              </a:defRPr>
            </a:lvl2pPr>
            <a:lvl3pPr>
              <a:spcBef>
                <a:spcPts val="0"/>
              </a:spcBef>
              <a:buClr>
                <a:schemeClr val="dk1"/>
              </a:buClr>
              <a:buSzPct val="100000"/>
              <a:buNone/>
              <a:defRPr sz="3600" b="1">
                <a:solidFill>
                  <a:schemeClr val="dk1"/>
                </a:solidFill>
              </a:defRPr>
            </a:lvl3pPr>
            <a:lvl4pPr>
              <a:spcBef>
                <a:spcPts val="0"/>
              </a:spcBef>
              <a:buClr>
                <a:schemeClr val="dk1"/>
              </a:buClr>
              <a:buSzPct val="100000"/>
              <a:buNone/>
              <a:defRPr sz="3600" b="1">
                <a:solidFill>
                  <a:schemeClr val="dk1"/>
                </a:solidFill>
              </a:defRPr>
            </a:lvl4pPr>
            <a:lvl5pPr>
              <a:spcBef>
                <a:spcPts val="0"/>
              </a:spcBef>
              <a:buClr>
                <a:schemeClr val="dk1"/>
              </a:buClr>
              <a:buSzPct val="100000"/>
              <a:buNone/>
              <a:defRPr sz="3600" b="1">
                <a:solidFill>
                  <a:schemeClr val="dk1"/>
                </a:solidFill>
              </a:defRPr>
            </a:lvl5pPr>
            <a:lvl6pPr>
              <a:spcBef>
                <a:spcPts val="0"/>
              </a:spcBef>
              <a:buClr>
                <a:schemeClr val="dk1"/>
              </a:buClr>
              <a:buSzPct val="100000"/>
              <a:buNone/>
              <a:defRPr sz="3600" b="1">
                <a:solidFill>
                  <a:schemeClr val="dk1"/>
                </a:solidFill>
              </a:defRPr>
            </a:lvl6pPr>
            <a:lvl7pPr>
              <a:spcBef>
                <a:spcPts val="0"/>
              </a:spcBef>
              <a:buClr>
                <a:schemeClr val="dk1"/>
              </a:buClr>
              <a:buSzPct val="100000"/>
              <a:buNone/>
              <a:defRPr sz="3600" b="1">
                <a:solidFill>
                  <a:schemeClr val="dk1"/>
                </a:solidFill>
              </a:defRPr>
            </a:lvl7pPr>
            <a:lvl8pPr>
              <a:spcBef>
                <a:spcPts val="0"/>
              </a:spcBef>
              <a:buClr>
                <a:schemeClr val="dk1"/>
              </a:buClr>
              <a:buSzPct val="100000"/>
              <a:buNone/>
              <a:defRPr sz="3600" b="1">
                <a:solidFill>
                  <a:schemeClr val="dk1"/>
                </a:solidFill>
              </a:defRPr>
            </a:lvl8pPr>
            <a:lvl9pPr>
              <a:spcBef>
                <a:spcPts val="0"/>
              </a:spcBef>
              <a:buClr>
                <a:schemeClr val="dk1"/>
              </a:buClr>
              <a:buSzPct val="100000"/>
              <a:buNone/>
              <a:defRPr sz="3600" b="1">
                <a:solidFill>
                  <a:schemeClr val="dk1"/>
                </a:solidFill>
              </a:defRPr>
            </a:lvl9pPr>
          </a:lstStyle>
          <a:p>
            <a:endParaRPr/>
          </a:p>
        </p:txBody>
      </p:sp>
      <p:sp>
        <p:nvSpPr>
          <p:cNvPr id="6" name="Shape 6"/>
          <p:cNvSpPr txBox="1">
            <a:spLocks noGrp="1"/>
          </p:cNvSpPr>
          <p:nvPr>
            <p:ph type="body" idx="1"/>
          </p:nvPr>
        </p:nvSpPr>
        <p:spPr>
          <a:xfrm>
            <a:off x="457200" y="1600200"/>
            <a:ext cx="8229600" cy="4967700"/>
          </a:xfrm>
          <a:prstGeom prst="rect">
            <a:avLst/>
          </a:prstGeom>
          <a:noFill/>
          <a:ln>
            <a:noFill/>
          </a:ln>
        </p:spPr>
        <p:txBody>
          <a:bodyPr lIns="91425" tIns="91425" rIns="91425" bIns="91425" anchor="t" anchorCtr="0"/>
          <a:lstStyle>
            <a:lvl1pPr>
              <a:spcBef>
                <a:spcPts val="600"/>
              </a:spcBef>
              <a:buClr>
                <a:schemeClr val="dk1"/>
              </a:buClr>
              <a:buSzPct val="100000"/>
              <a:defRPr sz="3000">
                <a:solidFill>
                  <a:schemeClr val="dk1"/>
                </a:solidFill>
              </a:defRPr>
            </a:lvl1pPr>
            <a:lvl2pPr>
              <a:spcBef>
                <a:spcPts val="480"/>
              </a:spcBef>
              <a:buClr>
                <a:schemeClr val="dk1"/>
              </a:buClr>
              <a:buSzPct val="100000"/>
              <a:defRPr sz="2400">
                <a:solidFill>
                  <a:schemeClr val="dk1"/>
                </a:solidFill>
              </a:defRPr>
            </a:lvl2pPr>
            <a:lvl3pPr>
              <a:spcBef>
                <a:spcPts val="480"/>
              </a:spcBef>
              <a:buClr>
                <a:schemeClr val="dk1"/>
              </a:buClr>
              <a:buSzPct val="100000"/>
              <a:defRPr sz="2400">
                <a:solidFill>
                  <a:schemeClr val="dk1"/>
                </a:solidFill>
              </a:defRPr>
            </a:lvl3pPr>
            <a:lvl4pPr>
              <a:spcBef>
                <a:spcPts val="360"/>
              </a:spcBef>
              <a:buClr>
                <a:schemeClr val="dk1"/>
              </a:buClr>
              <a:buSzPct val="100000"/>
              <a:defRPr sz="1800">
                <a:solidFill>
                  <a:schemeClr val="dk1"/>
                </a:solidFill>
              </a:defRPr>
            </a:lvl4pPr>
            <a:lvl5pPr>
              <a:spcBef>
                <a:spcPts val="360"/>
              </a:spcBef>
              <a:buClr>
                <a:schemeClr val="dk1"/>
              </a:buClr>
              <a:buSzPct val="100000"/>
              <a:defRPr sz="1800">
                <a:solidFill>
                  <a:schemeClr val="dk1"/>
                </a:solidFill>
              </a:defRPr>
            </a:lvl5pPr>
            <a:lvl6pPr>
              <a:spcBef>
                <a:spcPts val="360"/>
              </a:spcBef>
              <a:buClr>
                <a:schemeClr val="dk1"/>
              </a:buClr>
              <a:buSzPct val="100000"/>
              <a:defRPr sz="1800">
                <a:solidFill>
                  <a:schemeClr val="dk1"/>
                </a:solidFill>
              </a:defRPr>
            </a:lvl6pPr>
            <a:lvl7pPr>
              <a:spcBef>
                <a:spcPts val="360"/>
              </a:spcBef>
              <a:buClr>
                <a:schemeClr val="dk1"/>
              </a:buClr>
              <a:buSzPct val="100000"/>
              <a:defRPr sz="1800">
                <a:solidFill>
                  <a:schemeClr val="dk1"/>
                </a:solidFill>
              </a:defRPr>
            </a:lvl7pPr>
            <a:lvl8pPr>
              <a:spcBef>
                <a:spcPts val="360"/>
              </a:spcBef>
              <a:buClr>
                <a:schemeClr val="dk1"/>
              </a:buClr>
              <a:buSzPct val="100000"/>
              <a:defRPr sz="1800">
                <a:solidFill>
                  <a:schemeClr val="dk1"/>
                </a:solidFill>
              </a:defRPr>
            </a:lvl8pPr>
            <a:lvl9pPr>
              <a:spcBef>
                <a:spcPts val="360"/>
              </a:spcBef>
              <a:buClr>
                <a:schemeClr val="dk1"/>
              </a:buClr>
              <a:buSzPct val="100000"/>
              <a:defRPr sz="1800">
                <a:solidFill>
                  <a:schemeClr val="dk1"/>
                </a:solidFill>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2"/>
        <p:cNvGrpSpPr/>
        <p:nvPr/>
      </p:nvGrpSpPr>
      <p:grpSpPr>
        <a:xfrm>
          <a:off x="0" y="0"/>
          <a:ext cx="0" cy="0"/>
          <a:chOff x="0" y="0"/>
          <a:chExt cx="0" cy="0"/>
        </a:xfrm>
      </p:grpSpPr>
      <p:sp>
        <p:nvSpPr>
          <p:cNvPr id="23" name="Shape 23"/>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indent="0" algn="ctr" rtl="0">
              <a:spcBef>
                <a:spcPts val="0"/>
              </a:spcBef>
              <a:buClr>
                <a:schemeClr val="dk1"/>
              </a:buClr>
              <a:buFont typeface="Calibri"/>
              <a:buNone/>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24" name="Shape 24"/>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marR="0" indent="-139700" algn="l" rtl="0">
              <a:spcBef>
                <a:spcPts val="640"/>
              </a:spcBef>
              <a:buClr>
                <a:schemeClr val="dk1"/>
              </a:buClr>
              <a:buFont typeface="Arial"/>
              <a:buChar char="•"/>
              <a:defRPr/>
            </a:lvl1pPr>
            <a:lvl2pPr marL="742950" marR="0" indent="-107950" algn="l" rtl="0">
              <a:spcBef>
                <a:spcPts val="560"/>
              </a:spcBef>
              <a:buClr>
                <a:schemeClr val="dk1"/>
              </a:buClr>
              <a:buFont typeface="Arial"/>
              <a:buChar char="–"/>
              <a:defRPr/>
            </a:lvl2pPr>
            <a:lvl3pPr marL="1143000" marR="0" indent="-76200" algn="l" rtl="0">
              <a:spcBef>
                <a:spcPts val="480"/>
              </a:spcBef>
              <a:buClr>
                <a:schemeClr val="dk1"/>
              </a:buClr>
              <a:buFont typeface="Arial"/>
              <a:buChar char="•"/>
              <a:defRPr/>
            </a:lvl3pPr>
            <a:lvl4pPr marL="1600200" marR="0" indent="-101600" algn="l" rtl="0">
              <a:spcBef>
                <a:spcPts val="400"/>
              </a:spcBef>
              <a:buClr>
                <a:schemeClr val="dk1"/>
              </a:buClr>
              <a:buFont typeface="Arial"/>
              <a:buChar char="–"/>
              <a:defRPr/>
            </a:lvl4pPr>
            <a:lvl5pPr marL="2057400" marR="0" indent="-101600" algn="l" rtl="0">
              <a:spcBef>
                <a:spcPts val="400"/>
              </a:spcBef>
              <a:buClr>
                <a:schemeClr val="dk1"/>
              </a:buClr>
              <a:buFont typeface="Arial"/>
              <a:buChar char="»"/>
              <a:defRPr/>
            </a:lvl5pPr>
            <a:lvl6pPr marL="2514600" marR="0" indent="-101600" algn="l" rtl="0">
              <a:spcBef>
                <a:spcPts val="400"/>
              </a:spcBef>
              <a:buClr>
                <a:schemeClr val="dk1"/>
              </a:buClr>
              <a:buFont typeface="Arial"/>
              <a:buChar char="•"/>
              <a:defRPr/>
            </a:lvl6pPr>
            <a:lvl7pPr marL="2971800" marR="0" indent="-101600" algn="l" rtl="0">
              <a:spcBef>
                <a:spcPts val="400"/>
              </a:spcBef>
              <a:buClr>
                <a:schemeClr val="dk1"/>
              </a:buClr>
              <a:buFont typeface="Arial"/>
              <a:buChar char="•"/>
              <a:defRPr/>
            </a:lvl7pPr>
            <a:lvl8pPr marL="3429000" marR="0" indent="-101600" algn="l" rtl="0">
              <a:spcBef>
                <a:spcPts val="400"/>
              </a:spcBef>
              <a:buClr>
                <a:schemeClr val="dk1"/>
              </a:buClr>
              <a:buFont typeface="Arial"/>
              <a:buChar char="•"/>
              <a:defRPr/>
            </a:lvl8pPr>
            <a:lvl9pPr marL="3886200" marR="0" indent="-101600" algn="l" rtl="0">
              <a:spcBef>
                <a:spcPts val="400"/>
              </a:spcBef>
              <a:buClr>
                <a:schemeClr val="dk1"/>
              </a:buClr>
              <a:buFont typeface="Arial"/>
              <a:buChar char="•"/>
              <a:defRPr/>
            </a:lvl9pPr>
          </a:lstStyle>
          <a:p>
            <a:endParaRPr/>
          </a:p>
        </p:txBody>
      </p:sp>
      <p:sp>
        <p:nvSpPr>
          <p:cNvPr id="25" name="Shape 25"/>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26" name="Shape 26"/>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27" name="Shape 27"/>
          <p:cNvSpPr txBox="1">
            <a:spLocks noGrp="1"/>
          </p:cNvSpPr>
          <p:nvPr>
            <p:ph type="sldNum" idx="12"/>
          </p:nvPr>
        </p:nvSpPr>
        <p:spPr>
          <a:xfrm>
            <a:off x="6553200" y="6356350"/>
            <a:ext cx="2133599" cy="365125"/>
          </a:xfrm>
          <a:prstGeom prst="rect">
            <a:avLst/>
          </a:prstGeom>
          <a:noFill/>
          <a:ln>
            <a:noFill/>
          </a:ln>
        </p:spPr>
        <p:txBody>
          <a:bodyPr lIns="91425" tIns="91425" rIns="91425" bIns="91425" anchor="ctr" anchorCtr="0">
            <a:noAutofit/>
          </a:bodyPr>
          <a:lstStyle/>
          <a:p>
            <a:pPr marL="0" lvl="0" indent="-88900">
              <a:spcBef>
                <a:spcPts val="0"/>
              </a:spcBef>
              <a:buClr>
                <a:srgbClr val="000000"/>
              </a:buClr>
              <a:buFont typeface="Arial"/>
              <a:buChar char="●"/>
            </a:pPr>
            <a:endParaRPr/>
          </a:p>
          <a:p>
            <a:pPr marL="457200" lvl="1" indent="-88900">
              <a:spcBef>
                <a:spcPts val="0"/>
              </a:spcBef>
              <a:buClr>
                <a:srgbClr val="000000"/>
              </a:buClr>
              <a:buFont typeface="Courier New"/>
              <a:buChar char="o"/>
            </a:pPr>
            <a:endParaRPr/>
          </a:p>
          <a:p>
            <a:pPr marL="914400" lvl="2" indent="-88900">
              <a:spcBef>
                <a:spcPts val="0"/>
              </a:spcBef>
              <a:buClr>
                <a:srgbClr val="000000"/>
              </a:buClr>
              <a:buFont typeface="Wingdings"/>
              <a:buChar char="§"/>
            </a:pPr>
            <a:endParaRPr/>
          </a:p>
          <a:p>
            <a:pPr marL="1371600" lvl="3" indent="-88900">
              <a:spcBef>
                <a:spcPts val="0"/>
              </a:spcBef>
              <a:buClr>
                <a:srgbClr val="000000"/>
              </a:buClr>
              <a:buFont typeface="Arial"/>
              <a:buChar char="●"/>
            </a:pPr>
            <a:endParaRPr/>
          </a:p>
          <a:p>
            <a:pPr marL="1828800" lvl="4" indent="-88900">
              <a:spcBef>
                <a:spcPts val="0"/>
              </a:spcBef>
              <a:buClr>
                <a:srgbClr val="000000"/>
              </a:buClr>
              <a:buFont typeface="Courier New"/>
              <a:buChar char="o"/>
            </a:pPr>
            <a:endParaRPr/>
          </a:p>
          <a:p>
            <a:pPr marL="2286000" lvl="5" indent="-88900">
              <a:spcBef>
                <a:spcPts val="0"/>
              </a:spcBef>
              <a:buClr>
                <a:srgbClr val="000000"/>
              </a:buClr>
              <a:buFont typeface="Wingdings"/>
              <a:buChar char="§"/>
            </a:pPr>
            <a:endParaRPr/>
          </a:p>
          <a:p>
            <a:pPr marL="2743200" lvl="6" indent="-88900">
              <a:spcBef>
                <a:spcPts val="0"/>
              </a:spcBef>
              <a:buClr>
                <a:srgbClr val="000000"/>
              </a:buClr>
              <a:buFont typeface="Arial"/>
              <a:buChar char="●"/>
            </a:pPr>
            <a:endParaRPr/>
          </a:p>
          <a:p>
            <a:pPr marL="3200400" lvl="7" indent="-88900">
              <a:spcBef>
                <a:spcPts val="0"/>
              </a:spcBef>
              <a:buClr>
                <a:srgbClr val="000000"/>
              </a:buClr>
              <a:buFont typeface="Courier New"/>
              <a:buChar char="o"/>
            </a:pPr>
            <a:endParaRPr/>
          </a:p>
          <a:p>
            <a:pPr marL="3657600" lvl="8" indent="-88900">
              <a:spcBef>
                <a:spcPts val="0"/>
              </a:spcBef>
              <a:buClr>
                <a:srgbClr val="000000"/>
              </a:buClr>
              <a:buFont typeface="Wingdings"/>
              <a:buChar char="§"/>
            </a:pPr>
            <a:endParaRPr/>
          </a:p>
        </p:txBody>
      </p:sp>
    </p:spTree>
  </p:cSld>
  <p:clrMap bg1="lt1" tx1="dk1" bg2="dk2" tx2="lt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 id="2147483660" r:id="rId7"/>
    <p:sldLayoutId id="2147483661" r:id="rId8"/>
    <p:sldLayoutId id="2147483662" r:id="rId9"/>
    <p:sldLayoutId id="2147483663" r:id="rId10"/>
    <p:sldLayoutId id="2147483664" r:id="rId11"/>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eanutbase.org/community" TargetMode="External"/><Relationship Id="rId4"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4" Type="http://schemas.openxmlformats.org/officeDocument/2006/relationships/image" Target="../media/image3.png"/><Relationship Id="rId5" Type="http://schemas.openxmlformats.org/officeDocument/2006/relationships/image" Target="../media/image4.png"/><Relationship Id="rId1" Type="http://schemas.openxmlformats.org/officeDocument/2006/relationships/slideLayout" Target="../slideLayouts/slideLayout6.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png"/><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19.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4.xml"/><Relationship Id="rId3" Type="http://schemas.openxmlformats.org/officeDocument/2006/relationships/image" Target="../media/image20.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5.xml"/><Relationship Id="rId3" Type="http://schemas.openxmlformats.org/officeDocument/2006/relationships/image" Target="../media/image20.png"/></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21.png"/><Relationship Id="rId1" Type="http://schemas.openxmlformats.org/officeDocument/2006/relationships/slideLayout" Target="../slideLayouts/slideLayout1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21.png"/><Relationship Id="rId5" Type="http://schemas.openxmlformats.org/officeDocument/2006/relationships/image" Target="../media/image22.png"/><Relationship Id="rId1" Type="http://schemas.openxmlformats.org/officeDocument/2006/relationships/slideLayout" Target="../slideLayouts/slideLayout1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3.png"/><Relationship Id="rId7" Type="http://schemas.openxmlformats.org/officeDocument/2006/relationships/image" Target="../media/image24.png"/><Relationship Id="rId1" Type="http://schemas.openxmlformats.org/officeDocument/2006/relationships/slideLayout" Target="../slideLayouts/slideLayout1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3.png"/><Relationship Id="rId7" Type="http://schemas.openxmlformats.org/officeDocument/2006/relationships/image" Target="../media/image24.png"/><Relationship Id="rId1" Type="http://schemas.openxmlformats.org/officeDocument/2006/relationships/slideLayout" Target="../slideLayouts/slideLayout1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 Id="rId3"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21.png"/><Relationship Id="rId5" Type="http://schemas.openxmlformats.org/officeDocument/2006/relationships/image" Target="../media/image25.png"/><Relationship Id="rId1" Type="http://schemas.openxmlformats.org/officeDocument/2006/relationships/slideLayout" Target="../slideLayouts/slideLayout1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21.png"/><Relationship Id="rId5" Type="http://schemas.openxmlformats.org/officeDocument/2006/relationships/image" Target="../media/image26.png"/><Relationship Id="rId1" Type="http://schemas.openxmlformats.org/officeDocument/2006/relationships/slideLayout" Target="../slideLayouts/slideLayout1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21.png"/><Relationship Id="rId5" Type="http://schemas.openxmlformats.org/officeDocument/2006/relationships/image" Target="../media/image26.png"/><Relationship Id="rId6" Type="http://schemas.openxmlformats.org/officeDocument/2006/relationships/image" Target="../media/image27.png"/><Relationship Id="rId1" Type="http://schemas.openxmlformats.org/officeDocument/2006/relationships/slideLayout" Target="../slideLayouts/slideLayout1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21.png"/><Relationship Id="rId5" Type="http://schemas.openxmlformats.org/officeDocument/2006/relationships/image" Target="../media/image27.png"/><Relationship Id="rId1" Type="http://schemas.openxmlformats.org/officeDocument/2006/relationships/slideLayout" Target="../slideLayouts/slideLayout1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21.png"/><Relationship Id="rId5" Type="http://schemas.openxmlformats.org/officeDocument/2006/relationships/image" Target="../media/image27.png"/><Relationship Id="rId1" Type="http://schemas.openxmlformats.org/officeDocument/2006/relationships/slideLayout" Target="../slideLayouts/slideLayout1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21.png"/><Relationship Id="rId5" Type="http://schemas.openxmlformats.org/officeDocument/2006/relationships/image" Target="../media/image27.png"/><Relationship Id="rId1" Type="http://schemas.openxmlformats.org/officeDocument/2006/relationships/slideLayout" Target="../slideLayouts/slideLayout1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21.png"/><Relationship Id="rId5" Type="http://schemas.openxmlformats.org/officeDocument/2006/relationships/image" Target="../media/image27.png"/><Relationship Id="rId1" Type="http://schemas.openxmlformats.org/officeDocument/2006/relationships/slideLayout" Target="../slideLayouts/slideLayout1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21.png"/><Relationship Id="rId5" Type="http://schemas.openxmlformats.org/officeDocument/2006/relationships/image" Target="../media/image27.png"/><Relationship Id="rId1" Type="http://schemas.openxmlformats.org/officeDocument/2006/relationships/slideLayout" Target="../slideLayouts/slideLayout12.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21.png"/><Relationship Id="rId5" Type="http://schemas.openxmlformats.org/officeDocument/2006/relationships/image" Target="../media/image27.png"/><Relationship Id="rId1" Type="http://schemas.openxmlformats.org/officeDocument/2006/relationships/slideLayout" Target="../slideLayouts/slideLayout12.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21.png"/><Relationship Id="rId5" Type="http://schemas.openxmlformats.org/officeDocument/2006/relationships/image" Target="../media/image28.png"/><Relationship Id="rId6" Type="http://schemas.openxmlformats.org/officeDocument/2006/relationships/image" Target="../media/image29.png"/><Relationship Id="rId1" Type="http://schemas.openxmlformats.org/officeDocument/2006/relationships/slideLayout" Target="../slideLayouts/slideLayout12.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Layout" Target="../slideLayouts/slideLayout6.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21.png"/><Relationship Id="rId5" Type="http://schemas.openxmlformats.org/officeDocument/2006/relationships/image" Target="../media/image30.png"/><Relationship Id="rId6" Type="http://schemas.openxmlformats.org/officeDocument/2006/relationships/image" Target="../media/image31.png"/><Relationship Id="rId1" Type="http://schemas.openxmlformats.org/officeDocument/2006/relationships/slideLayout" Target="../slideLayouts/slideLayout12.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21.png"/><Relationship Id="rId5" Type="http://schemas.openxmlformats.org/officeDocument/2006/relationships/image" Target="../media/image32.png"/><Relationship Id="rId1" Type="http://schemas.openxmlformats.org/officeDocument/2006/relationships/slideLayout" Target="../slideLayouts/slideLayout12.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21.png"/><Relationship Id="rId1" Type="http://schemas.openxmlformats.org/officeDocument/2006/relationships/slideLayout" Target="../slideLayouts/slideLayout12.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21.png"/><Relationship Id="rId1" Type="http://schemas.openxmlformats.org/officeDocument/2006/relationships/slideLayout" Target="../slideLayouts/slideLayout12.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21.png"/><Relationship Id="rId5" Type="http://schemas.openxmlformats.org/officeDocument/2006/relationships/image" Target="../media/image33.png"/><Relationship Id="rId6" Type="http://schemas.openxmlformats.org/officeDocument/2006/relationships/image" Target="../media/image34.png"/><Relationship Id="rId1" Type="http://schemas.openxmlformats.org/officeDocument/2006/relationships/slideLayout" Target="../slideLayouts/slideLayout12.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21.png"/><Relationship Id="rId5" Type="http://schemas.openxmlformats.org/officeDocument/2006/relationships/image" Target="../media/image35.png"/><Relationship Id="rId1" Type="http://schemas.openxmlformats.org/officeDocument/2006/relationships/slideLayout" Target="../slideLayouts/slideLayout12.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21.png"/><Relationship Id="rId5" Type="http://schemas.openxmlformats.org/officeDocument/2006/relationships/image" Target="../media/image35.png"/><Relationship Id="rId1" Type="http://schemas.openxmlformats.org/officeDocument/2006/relationships/slideLayout" Target="../slideLayouts/slideLayout12.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21.png"/><Relationship Id="rId5" Type="http://schemas.openxmlformats.org/officeDocument/2006/relationships/image" Target="../media/image36.png"/><Relationship Id="rId1" Type="http://schemas.openxmlformats.org/officeDocument/2006/relationships/slideLayout" Target="../slideLayouts/slideLayout12.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21.png"/><Relationship Id="rId5" Type="http://schemas.openxmlformats.org/officeDocument/2006/relationships/image" Target="../media/image36.png"/><Relationship Id="rId6" Type="http://schemas.openxmlformats.org/officeDocument/2006/relationships/image" Target="../media/image37.png"/><Relationship Id="rId1" Type="http://schemas.openxmlformats.org/officeDocument/2006/relationships/slideLayout" Target="../slideLayouts/slideLayout12.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21.png"/><Relationship Id="rId5" Type="http://schemas.openxmlformats.org/officeDocument/2006/relationships/image" Target="../media/image38.png"/><Relationship Id="rId6" Type="http://schemas.openxmlformats.org/officeDocument/2006/relationships/image" Target="../media/image37.png"/><Relationship Id="rId1" Type="http://schemas.openxmlformats.org/officeDocument/2006/relationships/slideLayout" Target="../slideLayouts/slideLayout12.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jpg"/><Relationship Id="rId6" Type="http://schemas.openxmlformats.org/officeDocument/2006/relationships/image" Target="../media/image6.jpg"/><Relationship Id="rId1" Type="http://schemas.openxmlformats.org/officeDocument/2006/relationships/slideLayout" Target="../slideLayouts/slideLayout6.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21.png"/><Relationship Id="rId5" Type="http://schemas.openxmlformats.org/officeDocument/2006/relationships/image" Target="../media/image38.png"/><Relationship Id="rId6" Type="http://schemas.openxmlformats.org/officeDocument/2006/relationships/image" Target="../media/image39.png"/><Relationship Id="rId1" Type="http://schemas.openxmlformats.org/officeDocument/2006/relationships/slideLayout" Target="../slideLayouts/slideLayout12.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21.png"/><Relationship Id="rId5" Type="http://schemas.openxmlformats.org/officeDocument/2006/relationships/image" Target="../media/image38.png"/><Relationship Id="rId6" Type="http://schemas.openxmlformats.org/officeDocument/2006/relationships/image" Target="../media/image39.png"/><Relationship Id="rId1" Type="http://schemas.openxmlformats.org/officeDocument/2006/relationships/slideLayout" Target="../slideLayouts/slideLayout12.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21.png"/><Relationship Id="rId5" Type="http://schemas.openxmlformats.org/officeDocument/2006/relationships/image" Target="../media/image40.png"/><Relationship Id="rId1" Type="http://schemas.openxmlformats.org/officeDocument/2006/relationships/slideLayout" Target="../slideLayouts/slideLayout12.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21.png"/><Relationship Id="rId5" Type="http://schemas.openxmlformats.org/officeDocument/2006/relationships/image" Target="../media/image41.png"/><Relationship Id="rId1" Type="http://schemas.openxmlformats.org/officeDocument/2006/relationships/slideLayout" Target="../slideLayouts/slideLayout12.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21.png"/><Relationship Id="rId1" Type="http://schemas.openxmlformats.org/officeDocument/2006/relationships/slideLayout" Target="../slideLayouts/slideLayout12.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3" Type="http://schemas.openxmlformats.org/officeDocument/2006/relationships/image" Target="../media/image42.png"/><Relationship Id="rId4" Type="http://schemas.openxmlformats.org/officeDocument/2006/relationships/image" Target="../media/image43.png"/><Relationship Id="rId5" Type="http://schemas.openxmlformats.org/officeDocument/2006/relationships/image" Target="../media/image44.png"/><Relationship Id="rId6" Type="http://schemas.openxmlformats.org/officeDocument/2006/relationships/image" Target="../media/image45.png"/><Relationship Id="rId7" Type="http://schemas.openxmlformats.org/officeDocument/2006/relationships/image" Target="../media/image46.png"/><Relationship Id="rId8" Type="http://schemas.openxmlformats.org/officeDocument/2006/relationships/image" Target="../media/image20.png"/><Relationship Id="rId9" Type="http://schemas.openxmlformats.org/officeDocument/2006/relationships/image" Target="../media/image21.png"/><Relationship Id="rId1" Type="http://schemas.openxmlformats.org/officeDocument/2006/relationships/slideLayout" Target="../slideLayouts/slideLayout12.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3" Type="http://schemas.openxmlformats.org/officeDocument/2006/relationships/image" Target="../media/image42.png"/><Relationship Id="rId4" Type="http://schemas.openxmlformats.org/officeDocument/2006/relationships/image" Target="../media/image46.png"/><Relationship Id="rId5" Type="http://schemas.openxmlformats.org/officeDocument/2006/relationships/image" Target="../media/image20.png"/><Relationship Id="rId6" Type="http://schemas.openxmlformats.org/officeDocument/2006/relationships/image" Target="../media/image21.png"/><Relationship Id="rId1" Type="http://schemas.openxmlformats.org/officeDocument/2006/relationships/slideLayout" Target="../slideLayouts/slideLayout12.xml"/><Relationship Id="rId2"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3" Type="http://schemas.openxmlformats.org/officeDocument/2006/relationships/image" Target="../media/image42.png"/><Relationship Id="rId4" Type="http://schemas.openxmlformats.org/officeDocument/2006/relationships/image" Target="../media/image46.png"/><Relationship Id="rId5" Type="http://schemas.openxmlformats.org/officeDocument/2006/relationships/image" Target="../media/image20.png"/><Relationship Id="rId6" Type="http://schemas.openxmlformats.org/officeDocument/2006/relationships/image" Target="../media/image21.png"/><Relationship Id="rId1" Type="http://schemas.openxmlformats.org/officeDocument/2006/relationships/slideLayout" Target="../slideLayouts/slideLayout12.xml"/><Relationship Id="rId2" Type="http://schemas.openxmlformats.org/officeDocument/2006/relationships/notesSlide" Target="../notesSlides/notesSlide5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8.xml"/><Relationship Id="rId3" Type="http://schemas.openxmlformats.org/officeDocument/2006/relationships/image" Target="../media/image47.png"/></Relationships>
</file>

<file path=ppt/slides/_rels/slide59.xml.rels><?xml version="1.0" encoding="UTF-8" standalone="yes"?>
<Relationships xmlns="http://schemas.openxmlformats.org/package/2006/relationships"><Relationship Id="rId3" Type="http://schemas.openxmlformats.org/officeDocument/2006/relationships/image" Target="../media/image48.png"/><Relationship Id="rId4" Type="http://schemas.openxmlformats.org/officeDocument/2006/relationships/image" Target="../media/image49.png"/><Relationship Id="rId1" Type="http://schemas.openxmlformats.org/officeDocument/2006/relationships/slideLayout" Target="../slideLayouts/slideLayout2.xml"/><Relationship Id="rId2" Type="http://schemas.openxmlformats.org/officeDocument/2006/relationships/notesSlide" Target="../notesSlides/notesSlide59.xml"/></Relationships>
</file>

<file path=ppt/slides/_rels/slide6.xml.rels><?xml version="1.0" encoding="UTF-8" standalone="yes"?>
<Relationships xmlns="http://schemas.openxmlformats.org/package/2006/relationships"><Relationship Id="rId3" Type="http://schemas.openxmlformats.org/officeDocument/2006/relationships/hyperlink" Target="http://legumeinfo.org" TargetMode="External"/><Relationship Id="rId4" Type="http://schemas.openxmlformats.org/officeDocument/2006/relationships/hyperlink" Target="http://soybase.org" TargetMode="External"/><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2.xml"/><Relationship Id="rId3" Type="http://schemas.openxmlformats.org/officeDocument/2006/relationships/image" Target="../media/image50.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3.xml"/><Relationship Id="rId3" Type="http://schemas.openxmlformats.org/officeDocument/2006/relationships/image" Target="../media/image51.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4.xml"/><Relationship Id="rId3" Type="http://schemas.openxmlformats.org/officeDocument/2006/relationships/image" Target="../media/image52.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5.xml"/><Relationship Id="rId3" Type="http://schemas.openxmlformats.org/officeDocument/2006/relationships/image" Target="../media/image53.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6.xml"/><Relationship Id="rId3" Type="http://schemas.openxmlformats.org/officeDocument/2006/relationships/image" Target="../media/image54.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8.xml"/></Relationships>
</file>

<file path=ppt/slides/_rels/slide69.xml.rels><?xml version="1.0" encoding="UTF-8" standalone="yes"?>
<Relationships xmlns="http://schemas.openxmlformats.org/package/2006/relationships"><Relationship Id="rId3" Type="http://schemas.openxmlformats.org/officeDocument/2006/relationships/image" Target="../media/image55.png"/><Relationship Id="rId4" Type="http://schemas.openxmlformats.org/officeDocument/2006/relationships/image" Target="../media/image56.png"/><Relationship Id="rId5" Type="http://schemas.openxmlformats.org/officeDocument/2006/relationships/image" Target="../media/image57.png"/><Relationship Id="rId1" Type="http://schemas.openxmlformats.org/officeDocument/2006/relationships/slideLayout" Target="../slideLayouts/slideLayout2.xml"/><Relationship Id="rId2" Type="http://schemas.openxmlformats.org/officeDocument/2006/relationships/notesSlide" Target="../notesSlides/notesSlide6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7.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0.xml"/><Relationship Id="rId3" Type="http://schemas.openxmlformats.org/officeDocument/2006/relationships/image" Target="../media/image58.pn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1.xml"/><Relationship Id="rId3" Type="http://schemas.openxmlformats.org/officeDocument/2006/relationships/image" Target="../media/image59.pn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2.xml"/><Relationship Id="rId3" Type="http://schemas.openxmlformats.org/officeDocument/2006/relationships/image" Target="../media/image60.pn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3.xml"/><Relationship Id="rId3" Type="http://schemas.openxmlformats.org/officeDocument/2006/relationships/image" Target="../media/image40.pn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4.xml"/><Relationship Id="rId3" Type="http://schemas.openxmlformats.org/officeDocument/2006/relationships/image" Target="../media/image61.png"/></Relationships>
</file>

<file path=ppt/slides/_rels/slide75.xml.rels><?xml version="1.0" encoding="UTF-8" standalone="yes"?>
<Relationships xmlns="http://schemas.openxmlformats.org/package/2006/relationships"><Relationship Id="rId3" Type="http://schemas.openxmlformats.org/officeDocument/2006/relationships/image" Target="../media/image62.png"/><Relationship Id="rId4" Type="http://schemas.openxmlformats.org/officeDocument/2006/relationships/image" Target="../media/image63.png"/><Relationship Id="rId5" Type="http://schemas.openxmlformats.org/officeDocument/2006/relationships/image" Target="../media/image64.png"/><Relationship Id="rId1" Type="http://schemas.openxmlformats.org/officeDocument/2006/relationships/slideLayout" Target="../slideLayouts/slideLayout2.xml"/><Relationship Id="rId2" Type="http://schemas.openxmlformats.org/officeDocument/2006/relationships/notesSlide" Target="../notesSlides/notesSlide75.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6.xml"/><Relationship Id="rId3" Type="http://schemas.openxmlformats.org/officeDocument/2006/relationships/image" Target="../media/image65.png"/></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7.xml"/><Relationship Id="rId3" Type="http://schemas.openxmlformats.org/officeDocument/2006/relationships/image" Target="../media/image66.png"/></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8.xml"/><Relationship Id="rId3" Type="http://schemas.openxmlformats.org/officeDocument/2006/relationships/image" Target="../media/image67.png"/></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9.xml"/><Relationship Id="rId3" Type="http://schemas.openxmlformats.org/officeDocument/2006/relationships/image" Target="../media/image6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8.pn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0.xml"/><Relationship Id="rId3" Type="http://schemas.openxmlformats.org/officeDocument/2006/relationships/image" Target="../media/image69.png"/></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1.xml"/><Relationship Id="rId3" Type="http://schemas.openxmlformats.org/officeDocument/2006/relationships/image" Target="../media/image70.png"/></Relationships>
</file>

<file path=ppt/slides/_rels/slide82.xml.rels><?xml version="1.0" encoding="UTF-8" standalone="yes"?>
<Relationships xmlns="http://schemas.openxmlformats.org/package/2006/relationships"><Relationship Id="rId3" Type="http://schemas.openxmlformats.org/officeDocument/2006/relationships/image" Target="../media/image71.png"/><Relationship Id="rId4" Type="http://schemas.openxmlformats.org/officeDocument/2006/relationships/image" Target="../media/image72.png"/><Relationship Id="rId1" Type="http://schemas.openxmlformats.org/officeDocument/2006/relationships/slideLayout" Target="../slideLayouts/slideLayout2.xml"/><Relationship Id="rId2" Type="http://schemas.openxmlformats.org/officeDocument/2006/relationships/notesSlide" Target="../notesSlides/notesSlide8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Shape 98"/>
          <p:cNvSpPr txBox="1">
            <a:spLocks noGrp="1"/>
          </p:cNvSpPr>
          <p:nvPr>
            <p:ph type="ctrTitle"/>
          </p:nvPr>
        </p:nvSpPr>
        <p:spPr>
          <a:xfrm>
            <a:off x="199750" y="1092199"/>
            <a:ext cx="8788800" cy="1439425"/>
          </a:xfrm>
          <a:prstGeom prst="rect">
            <a:avLst/>
          </a:prstGeom>
        </p:spPr>
        <p:txBody>
          <a:bodyPr lIns="91425" tIns="91425" rIns="91425" bIns="91425" anchor="b" anchorCtr="0">
            <a:noAutofit/>
          </a:bodyPr>
          <a:lstStyle/>
          <a:p>
            <a:pPr rtl="0">
              <a:spcBef>
                <a:spcPts val="0"/>
              </a:spcBef>
              <a:buNone/>
            </a:pPr>
            <a:r>
              <a:rPr lang="en" sz="4400" dirty="0">
                <a:solidFill>
                  <a:schemeClr val="tx1">
                    <a:lumMod val="85000"/>
                    <a:lumOff val="15000"/>
                  </a:schemeClr>
                </a:solidFill>
              </a:rPr>
              <a:t>Introduction to </a:t>
            </a:r>
            <a:r>
              <a:rPr lang="en" sz="4400" dirty="0" smtClean="0">
                <a:solidFill>
                  <a:schemeClr val="tx1">
                    <a:lumMod val="85000"/>
                    <a:lumOff val="15000"/>
                  </a:schemeClr>
                </a:solidFill>
              </a:rPr>
              <a:t>PeanutBase</a:t>
            </a:r>
          </a:p>
          <a:p>
            <a:pPr>
              <a:spcBef>
                <a:spcPts val="0"/>
              </a:spcBef>
              <a:buNone/>
            </a:pPr>
            <a:r>
              <a:rPr lang="en" sz="3600" dirty="0" smtClean="0">
                <a:solidFill>
                  <a:schemeClr val="tx1">
                    <a:lumMod val="85000"/>
                    <a:lumOff val="15000"/>
                  </a:schemeClr>
                </a:solidFill>
              </a:rPr>
              <a:t>and call for community participation</a:t>
            </a:r>
            <a:endParaRPr lang="en" sz="3600" dirty="0">
              <a:solidFill>
                <a:schemeClr val="tx1">
                  <a:lumMod val="85000"/>
                  <a:lumOff val="15000"/>
                </a:schemeClr>
              </a:solidFill>
            </a:endParaRPr>
          </a:p>
        </p:txBody>
      </p:sp>
      <p:sp>
        <p:nvSpPr>
          <p:cNvPr id="99" name="Shape 99"/>
          <p:cNvSpPr txBox="1">
            <a:spLocks noGrp="1"/>
          </p:cNvSpPr>
          <p:nvPr>
            <p:ph type="subTitle" idx="1"/>
          </p:nvPr>
        </p:nvSpPr>
        <p:spPr>
          <a:xfrm>
            <a:off x="286685" y="2720193"/>
            <a:ext cx="8701865" cy="3532531"/>
          </a:xfrm>
          <a:prstGeom prst="rect">
            <a:avLst/>
          </a:prstGeom>
        </p:spPr>
        <p:txBody>
          <a:bodyPr lIns="91425" tIns="91425" rIns="91425" bIns="91425" anchor="t" anchorCtr="0">
            <a:noAutofit/>
          </a:bodyPr>
          <a:lstStyle/>
          <a:p>
            <a:pPr rtl="0">
              <a:spcBef>
                <a:spcPts val="0"/>
              </a:spcBef>
              <a:buNone/>
            </a:pPr>
            <a:endParaRPr sz="1000" dirty="0">
              <a:solidFill>
                <a:schemeClr val="tx1">
                  <a:lumMod val="85000"/>
                  <a:lumOff val="15000"/>
                </a:schemeClr>
              </a:solidFill>
            </a:endParaRPr>
          </a:p>
          <a:p>
            <a:pPr algn="l" rtl="0">
              <a:spcBef>
                <a:spcPts val="0"/>
              </a:spcBef>
              <a:buNone/>
            </a:pPr>
            <a:r>
              <a:rPr lang="en" sz="2800" dirty="0" smtClean="0">
                <a:solidFill>
                  <a:schemeClr val="tx1">
                    <a:lumMod val="85000"/>
                    <a:lumOff val="15000"/>
                  </a:schemeClr>
                </a:solidFill>
              </a:rPr>
              <a:t>Steven Cannon</a:t>
            </a:r>
            <a:r>
              <a:rPr lang="en-US" sz="2800" dirty="0" smtClean="0">
                <a:solidFill>
                  <a:schemeClr val="tx1">
                    <a:lumMod val="85000"/>
                    <a:lumOff val="15000"/>
                  </a:schemeClr>
                </a:solidFill>
              </a:rPr>
              <a:t> – Intro; accessing the genomes</a:t>
            </a:r>
            <a:endParaRPr lang="en" sz="2800" dirty="0" smtClean="0">
              <a:solidFill>
                <a:schemeClr val="tx1">
                  <a:lumMod val="85000"/>
                  <a:lumOff val="15000"/>
                </a:schemeClr>
              </a:solidFill>
            </a:endParaRPr>
          </a:p>
          <a:p>
            <a:pPr lvl="0" algn="l" rtl="0">
              <a:spcBef>
                <a:spcPts val="0"/>
              </a:spcBef>
              <a:buClr>
                <a:schemeClr val="dk1"/>
              </a:buClr>
              <a:buSzPct val="36666"/>
              <a:buFont typeface="Arial"/>
              <a:buNone/>
            </a:pPr>
            <a:r>
              <a:rPr lang="en" sz="2800" dirty="0" smtClean="0">
                <a:solidFill>
                  <a:schemeClr val="tx1">
                    <a:lumMod val="85000"/>
                    <a:lumOff val="15000"/>
                  </a:schemeClr>
                </a:solidFill>
              </a:rPr>
              <a:t>Sudhansu Dash</a:t>
            </a:r>
            <a:r>
              <a:rPr lang="en-US" sz="2800" dirty="0" smtClean="0">
                <a:solidFill>
                  <a:schemeClr val="tx1">
                    <a:lumMod val="85000"/>
                    <a:lumOff val="15000"/>
                  </a:schemeClr>
                </a:solidFill>
              </a:rPr>
              <a:t> – Examples; MAS</a:t>
            </a:r>
            <a:endParaRPr lang="en" sz="2800" dirty="0" smtClean="0">
              <a:solidFill>
                <a:schemeClr val="tx1">
                  <a:lumMod val="85000"/>
                  <a:lumOff val="15000"/>
                </a:schemeClr>
              </a:solidFill>
            </a:endParaRPr>
          </a:p>
          <a:p>
            <a:pPr algn="l" rtl="0">
              <a:spcBef>
                <a:spcPts val="0"/>
              </a:spcBef>
              <a:buNone/>
            </a:pPr>
            <a:r>
              <a:rPr lang="en" sz="2800" dirty="0" smtClean="0">
                <a:solidFill>
                  <a:schemeClr val="tx1">
                    <a:lumMod val="85000"/>
                    <a:lumOff val="15000"/>
                  </a:schemeClr>
                </a:solidFill>
              </a:rPr>
              <a:t>Ethy Cannon</a:t>
            </a:r>
            <a:r>
              <a:rPr lang="en-US" sz="2800" dirty="0" smtClean="0">
                <a:solidFill>
                  <a:schemeClr val="tx1">
                    <a:lumMod val="85000"/>
                    <a:lumOff val="15000"/>
                  </a:schemeClr>
                </a:solidFill>
              </a:rPr>
              <a:t> – Contributing &amp; integrating data</a:t>
            </a:r>
          </a:p>
          <a:p>
            <a:pPr algn="l" rtl="0">
              <a:spcBef>
                <a:spcPts val="0"/>
              </a:spcBef>
              <a:buNone/>
            </a:pPr>
            <a:endParaRPr lang="en-US" sz="1000" dirty="0">
              <a:solidFill>
                <a:schemeClr val="tx1">
                  <a:lumMod val="85000"/>
                  <a:lumOff val="15000"/>
                </a:schemeClr>
              </a:solidFill>
            </a:endParaRPr>
          </a:p>
          <a:p>
            <a:pPr algn="l" rtl="0">
              <a:spcBef>
                <a:spcPts val="0"/>
              </a:spcBef>
              <a:buNone/>
            </a:pPr>
            <a:r>
              <a:rPr lang="en-US" sz="2400" dirty="0" smtClean="0">
                <a:solidFill>
                  <a:schemeClr val="tx1">
                    <a:lumMod val="85000"/>
                    <a:lumOff val="15000"/>
                  </a:schemeClr>
                </a:solidFill>
              </a:rPr>
              <a:t>Interactive example </a:t>
            </a:r>
            <a:r>
              <a:rPr lang="en-US" sz="2400" dirty="0" smtClean="0">
                <a:solidFill>
                  <a:schemeClr val="tx1">
                    <a:lumMod val="85000"/>
                    <a:lumOff val="15000"/>
                  </a:schemeClr>
                </a:solidFill>
              </a:rPr>
              <a:t>by </a:t>
            </a:r>
            <a:r>
              <a:rPr lang="en-US" sz="2400" dirty="0" err="1" smtClean="0">
                <a:solidFill>
                  <a:schemeClr val="tx1">
                    <a:lumMod val="85000"/>
                    <a:lumOff val="15000"/>
                  </a:schemeClr>
                </a:solidFill>
              </a:rPr>
              <a:t>Vikas</a:t>
            </a:r>
            <a:r>
              <a:rPr lang="en-US" sz="2400" dirty="0" smtClean="0">
                <a:solidFill>
                  <a:schemeClr val="tx1">
                    <a:lumMod val="85000"/>
                    <a:lumOff val="15000"/>
                  </a:schemeClr>
                </a:solidFill>
              </a:rPr>
              <a:t> </a:t>
            </a:r>
            <a:r>
              <a:rPr lang="en-US" sz="2400" dirty="0" err="1" smtClean="0">
                <a:solidFill>
                  <a:schemeClr val="tx1">
                    <a:lumMod val="85000"/>
                    <a:lumOff val="15000"/>
                  </a:schemeClr>
                </a:solidFill>
              </a:rPr>
              <a:t>Belamkar</a:t>
            </a:r>
            <a:r>
              <a:rPr lang="en-US" sz="2400" dirty="0" smtClean="0">
                <a:solidFill>
                  <a:schemeClr val="tx1">
                    <a:lumMod val="85000"/>
                    <a:lumOff val="15000"/>
                  </a:schemeClr>
                </a:solidFill>
              </a:rPr>
              <a:t> (</a:t>
            </a:r>
            <a:r>
              <a:rPr lang="en-US" sz="2400" dirty="0" smtClean="0">
                <a:solidFill>
                  <a:schemeClr val="tx1">
                    <a:lumMod val="85000"/>
                    <a:lumOff val="15000"/>
                  </a:schemeClr>
                </a:solidFill>
              </a:rPr>
              <a:t>after </a:t>
            </a:r>
            <a:r>
              <a:rPr lang="en-US" sz="2400" dirty="0" smtClean="0">
                <a:solidFill>
                  <a:schemeClr val="tx1">
                    <a:lumMod val="85000"/>
                    <a:lumOff val="15000"/>
                  </a:schemeClr>
                </a:solidFill>
              </a:rPr>
              <a:t>IBP presentation)</a:t>
            </a:r>
            <a:endParaRPr lang="en-US" sz="2400" dirty="0" smtClean="0">
              <a:solidFill>
                <a:schemeClr val="tx1">
                  <a:lumMod val="85000"/>
                  <a:lumOff val="15000"/>
                </a:schemeClr>
              </a:solidFill>
            </a:endParaRPr>
          </a:p>
          <a:p>
            <a:pPr algn="l"/>
            <a:r>
              <a:rPr lang="en-US" sz="2400" dirty="0">
                <a:solidFill>
                  <a:schemeClr val="tx1">
                    <a:lumMod val="85000"/>
                    <a:lumOff val="15000"/>
                  </a:schemeClr>
                </a:solidFill>
              </a:rPr>
              <a:t>  </a:t>
            </a:r>
            <a:r>
              <a:rPr lang="en-US" sz="2400" dirty="0">
                <a:solidFill>
                  <a:schemeClr val="tx1">
                    <a:lumMod val="85000"/>
                    <a:lumOff val="15000"/>
                  </a:schemeClr>
                </a:solidFill>
                <a:hlinkClick r:id="rId3"/>
              </a:rPr>
              <a:t>http://peanutbase.org/</a:t>
            </a:r>
            <a:r>
              <a:rPr lang="en-US" sz="2400" dirty="0" smtClean="0">
                <a:solidFill>
                  <a:schemeClr val="tx1">
                    <a:lumMod val="85000"/>
                    <a:lumOff val="15000"/>
                  </a:schemeClr>
                </a:solidFill>
                <a:hlinkClick r:id="rId3"/>
              </a:rPr>
              <a:t>community</a:t>
            </a:r>
            <a:r>
              <a:rPr lang="en-US" sz="2400" dirty="0" smtClean="0">
                <a:solidFill>
                  <a:schemeClr val="tx1">
                    <a:lumMod val="85000"/>
                    <a:lumOff val="15000"/>
                  </a:schemeClr>
                </a:solidFill>
              </a:rPr>
              <a:t> - bottom of web page</a:t>
            </a:r>
            <a:endParaRPr lang="en" sz="2400" dirty="0" smtClean="0">
              <a:solidFill>
                <a:schemeClr val="tx1">
                  <a:lumMod val="85000"/>
                  <a:lumOff val="15000"/>
                </a:schemeClr>
              </a:solidFill>
            </a:endParaRPr>
          </a:p>
          <a:p>
            <a:pPr algn="l" rtl="0">
              <a:spcBef>
                <a:spcPts val="0"/>
              </a:spcBef>
              <a:buNone/>
            </a:pPr>
            <a:endParaRPr dirty="0">
              <a:solidFill>
                <a:schemeClr val="tx1">
                  <a:lumMod val="85000"/>
                  <a:lumOff val="15000"/>
                </a:schemeClr>
              </a:solidFill>
            </a:endParaRPr>
          </a:p>
        </p:txBody>
      </p:sp>
      <p:pic>
        <p:nvPicPr>
          <p:cNvPr id="100" name="Shape 100"/>
          <p:cNvPicPr preferRelativeResize="0"/>
          <p:nvPr/>
        </p:nvPicPr>
        <p:blipFill>
          <a:blip r:embed="rId4">
            <a:alphaModFix/>
          </a:blip>
          <a:stretch>
            <a:fillRect/>
          </a:stretch>
        </p:blipFill>
        <p:spPr>
          <a:xfrm>
            <a:off x="0" y="2"/>
            <a:ext cx="9143999" cy="863045"/>
          </a:xfrm>
          <a:prstGeom prst="rect">
            <a:avLst/>
          </a:prstGeom>
          <a:noFill/>
          <a:ln>
            <a:noFill/>
          </a:ln>
        </p:spPr>
      </p:pic>
    </p:spTree>
  </p:cSld>
  <p:clrMapOvr>
    <a:masterClrMapping/>
  </p:clrMapOvr>
  <p:transition xmlns:p14="http://schemas.microsoft.com/office/powerpoint/2010/main" spd="slow">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pic>
        <p:nvPicPr>
          <p:cNvPr id="140" name="Shape 140"/>
          <p:cNvPicPr preferRelativeResize="0"/>
          <p:nvPr/>
        </p:nvPicPr>
        <p:blipFill>
          <a:blip r:embed="rId3">
            <a:alphaModFix/>
          </a:blip>
          <a:stretch>
            <a:fillRect/>
          </a:stretch>
        </p:blipFill>
        <p:spPr>
          <a:xfrm>
            <a:off x="0" y="959528"/>
            <a:ext cx="9144000" cy="5616893"/>
          </a:xfrm>
          <a:prstGeom prst="rect">
            <a:avLst/>
          </a:prstGeom>
          <a:noFill/>
          <a:ln>
            <a:noFill/>
          </a:ln>
        </p:spPr>
      </p:pic>
      <p:sp>
        <p:nvSpPr>
          <p:cNvPr id="141" name="Shape 141"/>
          <p:cNvSpPr/>
          <p:nvPr/>
        </p:nvSpPr>
        <p:spPr>
          <a:xfrm>
            <a:off x="887200" y="4519950"/>
            <a:ext cx="1219199" cy="225599"/>
          </a:xfrm>
          <a:prstGeom prst="roundRect">
            <a:avLst>
              <a:gd name="adj" fmla="val 16667"/>
            </a:avLst>
          </a:prstGeom>
          <a:noFill/>
          <a:ln w="28575" cap="flat">
            <a:solidFill>
              <a:srgbClr val="CC0000"/>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42" name="Shape 142"/>
          <p:cNvSpPr/>
          <p:nvPr/>
        </p:nvSpPr>
        <p:spPr>
          <a:xfrm>
            <a:off x="210875" y="5807550"/>
            <a:ext cx="1219199" cy="225599"/>
          </a:xfrm>
          <a:prstGeom prst="roundRect">
            <a:avLst>
              <a:gd name="adj" fmla="val 16667"/>
            </a:avLst>
          </a:prstGeom>
          <a:noFill/>
          <a:ln w="28575" cap="flat">
            <a:solidFill>
              <a:srgbClr val="CC0000"/>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43" name="Shape 143"/>
          <p:cNvSpPr/>
          <p:nvPr/>
        </p:nvSpPr>
        <p:spPr>
          <a:xfrm>
            <a:off x="210875" y="6205725"/>
            <a:ext cx="830699" cy="225599"/>
          </a:xfrm>
          <a:prstGeom prst="roundRect">
            <a:avLst>
              <a:gd name="adj" fmla="val 16667"/>
            </a:avLst>
          </a:prstGeom>
          <a:noFill/>
          <a:ln w="28575" cap="flat">
            <a:solidFill>
              <a:srgbClr val="CC0000"/>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8" name="Shape 132"/>
          <p:cNvSpPr txBox="1">
            <a:spLocks/>
          </p:cNvSpPr>
          <p:nvPr/>
        </p:nvSpPr>
        <p:spPr>
          <a:xfrm>
            <a:off x="287075" y="137275"/>
            <a:ext cx="8689199" cy="986100"/>
          </a:xfrm>
          <a:prstGeom prst="rect">
            <a:avLst/>
          </a:prstGeom>
          <a:noFill/>
          <a:ln>
            <a:noFill/>
          </a:ln>
        </p:spPr>
        <p:txBody>
          <a:bodyPr lIns="91425" tIns="91425" rIns="91425" bIns="91425" anchor="t" anchorCtr="0">
            <a:noAutofit/>
          </a:bodyPr>
          <a:lstStyle>
            <a:defPPr marR="0" algn="l" rtl="0">
              <a:lnSpc>
                <a:spcPct val="100000"/>
              </a:lnSpc>
              <a:spcBef>
                <a:spcPts val="0"/>
              </a:spcBef>
              <a:spcAft>
                <a:spcPts val="0"/>
              </a:spcAft>
            </a:defPPr>
            <a:lvl1pPr marR="0" algn="l" rtl="0">
              <a:lnSpc>
                <a:spcPct val="100000"/>
              </a:lnSpc>
              <a:spcBef>
                <a:spcPts val="0"/>
              </a:spcBef>
              <a:spcAft>
                <a:spcPts val="0"/>
              </a:spcAft>
              <a:buClr>
                <a:schemeClr val="dk1"/>
              </a:buClr>
              <a:buSzPct val="100000"/>
              <a:buNone/>
              <a:defRPr sz="3000" b="0" i="0" u="none" strike="noStrike" cap="none" baseline="0">
                <a:solidFill>
                  <a:schemeClr val="dk1"/>
                </a:solidFill>
                <a:latin typeface="Arial"/>
                <a:ea typeface="Arial"/>
                <a:cs typeface="Arial"/>
                <a:sym typeface="Arial"/>
                <a:rtl val="0"/>
              </a:defRPr>
            </a:lvl1pPr>
            <a:lvl2pPr marR="0" algn="l" rtl="0">
              <a:lnSpc>
                <a:spcPct val="100000"/>
              </a:lnSpc>
              <a:spcBef>
                <a:spcPts val="0"/>
              </a:spcBef>
              <a:spcAft>
                <a:spcPts val="0"/>
              </a:spcAft>
              <a:buClr>
                <a:schemeClr val="dk1"/>
              </a:buClr>
              <a:buSzPct val="100000"/>
              <a:buNone/>
              <a:defRPr sz="2400" b="0" i="0" u="none" strike="noStrike" cap="none" baseline="0">
                <a:solidFill>
                  <a:schemeClr val="dk1"/>
                </a:solidFill>
                <a:latin typeface="Arial"/>
                <a:ea typeface="Arial"/>
                <a:cs typeface="Arial"/>
                <a:sym typeface="Arial"/>
                <a:rtl val="0"/>
              </a:defRPr>
            </a:lvl2pPr>
            <a:lvl3pPr marR="0" algn="l" rtl="0">
              <a:lnSpc>
                <a:spcPct val="100000"/>
              </a:lnSpc>
              <a:spcBef>
                <a:spcPts val="0"/>
              </a:spcBef>
              <a:spcAft>
                <a:spcPts val="0"/>
              </a:spcAft>
              <a:buClr>
                <a:schemeClr val="dk1"/>
              </a:buClr>
              <a:buSzPct val="100000"/>
              <a:buNone/>
              <a:defRPr sz="2400" b="0" i="0" u="none" strike="noStrike" cap="none" baseline="0">
                <a:solidFill>
                  <a:schemeClr val="dk1"/>
                </a:solidFill>
                <a:latin typeface="Arial"/>
                <a:ea typeface="Arial"/>
                <a:cs typeface="Arial"/>
                <a:sym typeface="Arial"/>
                <a:rtl val="0"/>
              </a:defRPr>
            </a:lvl3pPr>
            <a:lvl4pPr marR="0" algn="l" rtl="0">
              <a:lnSpc>
                <a:spcPct val="100000"/>
              </a:lnSpc>
              <a:spcBef>
                <a:spcPts val="0"/>
              </a:spcBef>
              <a:spcAft>
                <a:spcPts val="0"/>
              </a:spcAft>
              <a:buClr>
                <a:schemeClr val="dk1"/>
              </a:buClr>
              <a:buSzPct val="100000"/>
              <a:buNone/>
              <a:defRPr sz="1800" b="0" i="0" u="none" strike="noStrike" cap="none" baseline="0">
                <a:solidFill>
                  <a:schemeClr val="dk1"/>
                </a:solidFill>
                <a:latin typeface="Arial"/>
                <a:ea typeface="Arial"/>
                <a:cs typeface="Arial"/>
                <a:sym typeface="Arial"/>
                <a:rtl val="0"/>
              </a:defRPr>
            </a:lvl4pPr>
            <a:lvl5pPr marR="0" algn="l" rtl="0">
              <a:lnSpc>
                <a:spcPct val="100000"/>
              </a:lnSpc>
              <a:spcBef>
                <a:spcPts val="0"/>
              </a:spcBef>
              <a:spcAft>
                <a:spcPts val="0"/>
              </a:spcAft>
              <a:buClr>
                <a:schemeClr val="dk1"/>
              </a:buClr>
              <a:buSzPct val="100000"/>
              <a:buNone/>
              <a:defRPr sz="1800" b="0" i="0" u="none" strike="noStrike" cap="none" baseline="0">
                <a:solidFill>
                  <a:schemeClr val="dk1"/>
                </a:solidFill>
                <a:latin typeface="Arial"/>
                <a:ea typeface="Arial"/>
                <a:cs typeface="Arial"/>
                <a:sym typeface="Arial"/>
                <a:rtl val="0"/>
              </a:defRPr>
            </a:lvl5pPr>
            <a:lvl6pPr marR="0" algn="l" rtl="0">
              <a:lnSpc>
                <a:spcPct val="100000"/>
              </a:lnSpc>
              <a:spcBef>
                <a:spcPts val="0"/>
              </a:spcBef>
              <a:spcAft>
                <a:spcPts val="0"/>
              </a:spcAft>
              <a:buClr>
                <a:schemeClr val="dk1"/>
              </a:buClr>
              <a:buSzPct val="100000"/>
              <a:buNone/>
              <a:defRPr sz="1800" b="0" i="0" u="none" strike="noStrike" cap="none" baseline="0">
                <a:solidFill>
                  <a:schemeClr val="dk1"/>
                </a:solidFill>
                <a:latin typeface="Arial"/>
                <a:ea typeface="Arial"/>
                <a:cs typeface="Arial"/>
                <a:sym typeface="Arial"/>
                <a:rtl val="0"/>
              </a:defRPr>
            </a:lvl6pPr>
            <a:lvl7pPr marR="0" algn="l" rtl="0">
              <a:lnSpc>
                <a:spcPct val="100000"/>
              </a:lnSpc>
              <a:spcBef>
                <a:spcPts val="0"/>
              </a:spcBef>
              <a:spcAft>
                <a:spcPts val="0"/>
              </a:spcAft>
              <a:buClr>
                <a:schemeClr val="dk1"/>
              </a:buClr>
              <a:buSzPct val="100000"/>
              <a:buNone/>
              <a:defRPr sz="1800" b="0" i="0" u="none" strike="noStrike" cap="none" baseline="0">
                <a:solidFill>
                  <a:schemeClr val="dk1"/>
                </a:solidFill>
                <a:latin typeface="Arial"/>
                <a:ea typeface="Arial"/>
                <a:cs typeface="Arial"/>
                <a:sym typeface="Arial"/>
                <a:rtl val="0"/>
              </a:defRPr>
            </a:lvl7pPr>
            <a:lvl8pPr marR="0" algn="l" rtl="0">
              <a:lnSpc>
                <a:spcPct val="100000"/>
              </a:lnSpc>
              <a:spcBef>
                <a:spcPts val="0"/>
              </a:spcBef>
              <a:spcAft>
                <a:spcPts val="0"/>
              </a:spcAft>
              <a:buClr>
                <a:schemeClr val="dk1"/>
              </a:buClr>
              <a:buSzPct val="100000"/>
              <a:buNone/>
              <a:defRPr sz="1800" b="0" i="0" u="none" strike="noStrike" cap="none" baseline="0">
                <a:solidFill>
                  <a:schemeClr val="dk1"/>
                </a:solidFill>
                <a:latin typeface="Arial"/>
                <a:ea typeface="Arial"/>
                <a:cs typeface="Arial"/>
                <a:sym typeface="Arial"/>
                <a:rtl val="0"/>
              </a:defRPr>
            </a:lvl8pPr>
            <a:lvl9pPr marR="0" algn="l" rtl="0">
              <a:lnSpc>
                <a:spcPct val="100000"/>
              </a:lnSpc>
              <a:spcBef>
                <a:spcPts val="0"/>
              </a:spcBef>
              <a:spcAft>
                <a:spcPts val="0"/>
              </a:spcAft>
              <a:buClr>
                <a:schemeClr val="dk1"/>
              </a:buClr>
              <a:buSzPct val="100000"/>
              <a:buNone/>
              <a:defRPr sz="1800" b="0" i="0" u="none" strike="noStrike" cap="none" baseline="0">
                <a:solidFill>
                  <a:schemeClr val="dk1"/>
                </a:solidFill>
                <a:latin typeface="Arial"/>
                <a:ea typeface="Arial"/>
                <a:cs typeface="Arial"/>
                <a:sym typeface="Arial"/>
                <a:rtl val="0"/>
              </a:defRPr>
            </a:lvl9pPr>
          </a:lstStyle>
          <a:p>
            <a:r>
              <a:rPr lang="en" sz="2400" smtClean="0"/>
              <a:t>Accessing the genomes and genes. Example: BLAT</a:t>
            </a:r>
            <a:endParaRPr lang="en" sz="2400"/>
          </a:p>
        </p:txBody>
      </p:sp>
    </p:spTree>
  </p:cSld>
  <p:clrMapOvr>
    <a:masterClrMapping/>
  </p:clrMapOvr>
  <p:transition xmlns:p14="http://schemas.microsoft.com/office/powerpoint/2010/main" spd="slow">
    <p:cu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pic>
        <p:nvPicPr>
          <p:cNvPr id="148" name="Shape 148"/>
          <p:cNvPicPr preferRelativeResize="0"/>
          <p:nvPr/>
        </p:nvPicPr>
        <p:blipFill>
          <a:blip r:embed="rId3">
            <a:alphaModFix/>
          </a:blip>
          <a:stretch>
            <a:fillRect/>
          </a:stretch>
        </p:blipFill>
        <p:spPr>
          <a:xfrm>
            <a:off x="1236026" y="1291825"/>
            <a:ext cx="6394374" cy="4877974"/>
          </a:xfrm>
          <a:prstGeom prst="rect">
            <a:avLst/>
          </a:prstGeom>
          <a:noFill/>
          <a:ln>
            <a:noFill/>
          </a:ln>
        </p:spPr>
      </p:pic>
      <p:sp>
        <p:nvSpPr>
          <p:cNvPr id="149" name="Shape 149"/>
          <p:cNvSpPr txBox="1">
            <a:spLocks noGrp="1"/>
          </p:cNvSpPr>
          <p:nvPr>
            <p:ph type="body" idx="1"/>
          </p:nvPr>
        </p:nvSpPr>
        <p:spPr>
          <a:xfrm>
            <a:off x="287075" y="137275"/>
            <a:ext cx="8689199" cy="986100"/>
          </a:xfrm>
          <a:prstGeom prst="rect">
            <a:avLst/>
          </a:prstGeom>
        </p:spPr>
        <p:txBody>
          <a:bodyPr lIns="91425" tIns="91425" rIns="91425" bIns="91425" anchor="t" anchorCtr="0">
            <a:noAutofit/>
          </a:bodyPr>
          <a:lstStyle/>
          <a:p>
            <a:pPr lvl="0" rtl="0">
              <a:spcBef>
                <a:spcPts val="0"/>
              </a:spcBef>
              <a:buNone/>
            </a:pPr>
            <a:r>
              <a:rPr lang="en" sz="2400"/>
              <a:t>… The BLAT hits on </a:t>
            </a:r>
            <a:r>
              <a:rPr lang="en" sz="2400" i="1"/>
              <a:t>A. ipaensis</a:t>
            </a:r>
            <a:r>
              <a:rPr lang="en" sz="2400"/>
              <a:t>: </a:t>
            </a:r>
            <a:r>
              <a:rPr lang="en" sz="2400" u="sng"/>
              <a:t>genome overview</a:t>
            </a:r>
          </a:p>
        </p:txBody>
      </p:sp>
      <p:cxnSp>
        <p:nvCxnSpPr>
          <p:cNvPr id="150" name="Shape 150"/>
          <p:cNvCxnSpPr/>
          <p:nvPr/>
        </p:nvCxnSpPr>
        <p:spPr>
          <a:xfrm flipH="1">
            <a:off x="5956999" y="3639650"/>
            <a:ext cx="491400" cy="222300"/>
          </a:xfrm>
          <a:prstGeom prst="straightConnector1">
            <a:avLst/>
          </a:prstGeom>
          <a:noFill/>
          <a:ln w="28575" cap="flat">
            <a:solidFill>
              <a:srgbClr val="FF0000"/>
            </a:solidFill>
            <a:prstDash val="solid"/>
            <a:round/>
            <a:headEnd type="none" w="lg" len="lg"/>
            <a:tailEnd type="triangle" w="lg" len="lg"/>
          </a:ln>
        </p:spPr>
      </p:cxnSp>
    </p:spTree>
  </p:cSld>
  <p:clrMapOvr>
    <a:masterClrMapping/>
  </p:clrMapOvr>
  <p:transition xmlns:p14="http://schemas.microsoft.com/office/powerpoint/2010/main" spd="slow">
    <p:cu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Shape 155"/>
          <p:cNvSpPr txBox="1">
            <a:spLocks noGrp="1"/>
          </p:cNvSpPr>
          <p:nvPr>
            <p:ph type="body" idx="1"/>
          </p:nvPr>
        </p:nvSpPr>
        <p:spPr>
          <a:xfrm>
            <a:off x="287075" y="137274"/>
            <a:ext cx="8689199" cy="1291593"/>
          </a:xfrm>
          <a:prstGeom prst="rect">
            <a:avLst/>
          </a:prstGeom>
        </p:spPr>
        <p:txBody>
          <a:bodyPr lIns="91425" tIns="91425" rIns="91425" bIns="91425" anchor="t" anchorCtr="0">
            <a:noAutofit/>
          </a:bodyPr>
          <a:lstStyle/>
          <a:p>
            <a:pPr lvl="0" rtl="0">
              <a:spcBef>
                <a:spcPts val="0"/>
              </a:spcBef>
              <a:buNone/>
            </a:pPr>
            <a:r>
              <a:rPr lang="en" sz="2400" dirty="0"/>
              <a:t>… </a:t>
            </a:r>
            <a:r>
              <a:rPr lang="en-US" sz="2400" dirty="0" smtClean="0"/>
              <a:t>takes us to the</a:t>
            </a:r>
            <a:r>
              <a:rPr lang="en" sz="2400" dirty="0" smtClean="0"/>
              <a:t> </a:t>
            </a:r>
            <a:r>
              <a:rPr lang="en" sz="2400" i="1" dirty="0"/>
              <a:t>A. ipaensis</a:t>
            </a:r>
            <a:r>
              <a:rPr lang="en" sz="2400" dirty="0"/>
              <a:t> </a:t>
            </a:r>
            <a:r>
              <a:rPr lang="en" sz="2400" u="sng" dirty="0"/>
              <a:t>browser</a:t>
            </a:r>
            <a:r>
              <a:rPr lang="en" sz="2400" dirty="0"/>
              <a:t> (GBrowse</a:t>
            </a:r>
            <a:r>
              <a:rPr lang="en" sz="2400" dirty="0" smtClean="0"/>
              <a:t>)</a:t>
            </a:r>
            <a:endParaRPr lang="en-US" sz="2400" dirty="0" smtClean="0"/>
          </a:p>
          <a:p>
            <a:pPr lvl="0" rtl="0">
              <a:spcBef>
                <a:spcPts val="0"/>
              </a:spcBef>
              <a:buNone/>
            </a:pPr>
            <a:endParaRPr lang="en-US" sz="2400" dirty="0" smtClean="0">
              <a:solidFill>
                <a:srgbClr val="FF0000"/>
              </a:solidFill>
            </a:endParaRPr>
          </a:p>
          <a:p>
            <a:pPr lvl="0" rtl="0">
              <a:spcBef>
                <a:spcPts val="0"/>
              </a:spcBef>
              <a:buNone/>
            </a:pPr>
            <a:r>
              <a:rPr lang="en-US" sz="2400" dirty="0">
                <a:solidFill>
                  <a:srgbClr val="FF0000"/>
                </a:solidFill>
              </a:rPr>
              <a:t>	</a:t>
            </a:r>
            <a:r>
              <a:rPr lang="en-US" sz="2400" dirty="0" smtClean="0">
                <a:solidFill>
                  <a:srgbClr val="FF0000"/>
                </a:solidFill>
              </a:rPr>
              <a:t>Select tracks</a:t>
            </a:r>
            <a:endParaRPr lang="en" sz="2400" dirty="0">
              <a:solidFill>
                <a:srgbClr val="FF0000"/>
              </a:solidFill>
            </a:endParaRPr>
          </a:p>
        </p:txBody>
      </p:sp>
      <p:pic>
        <p:nvPicPr>
          <p:cNvPr id="156" name="Shape 156"/>
          <p:cNvPicPr preferRelativeResize="0"/>
          <p:nvPr/>
        </p:nvPicPr>
        <p:blipFill>
          <a:blip r:embed="rId3">
            <a:alphaModFix/>
          </a:blip>
          <a:stretch>
            <a:fillRect/>
          </a:stretch>
        </p:blipFill>
        <p:spPr>
          <a:xfrm>
            <a:off x="0" y="1538129"/>
            <a:ext cx="9144000" cy="4851740"/>
          </a:xfrm>
          <a:prstGeom prst="rect">
            <a:avLst/>
          </a:prstGeom>
          <a:noFill/>
          <a:ln>
            <a:noFill/>
          </a:ln>
        </p:spPr>
      </p:pic>
      <p:cxnSp>
        <p:nvCxnSpPr>
          <p:cNvPr id="157" name="Shape 157"/>
          <p:cNvCxnSpPr/>
          <p:nvPr/>
        </p:nvCxnSpPr>
        <p:spPr>
          <a:xfrm flipH="1">
            <a:off x="6495349" y="4318425"/>
            <a:ext cx="491400" cy="222300"/>
          </a:xfrm>
          <a:prstGeom prst="straightConnector1">
            <a:avLst/>
          </a:prstGeom>
          <a:noFill/>
          <a:ln w="28575" cap="flat">
            <a:solidFill>
              <a:srgbClr val="FF0000"/>
            </a:solidFill>
            <a:prstDash val="solid"/>
            <a:round/>
            <a:headEnd type="none" w="lg" len="lg"/>
            <a:tailEnd type="triangle" w="lg" len="lg"/>
          </a:ln>
        </p:spPr>
      </p:cxnSp>
      <p:cxnSp>
        <p:nvCxnSpPr>
          <p:cNvPr id="158" name="Shape 158"/>
          <p:cNvCxnSpPr/>
          <p:nvPr/>
        </p:nvCxnSpPr>
        <p:spPr>
          <a:xfrm rot="10800000">
            <a:off x="1346300" y="2106600"/>
            <a:ext cx="572999" cy="175499"/>
          </a:xfrm>
          <a:prstGeom prst="straightConnector1">
            <a:avLst/>
          </a:prstGeom>
          <a:noFill/>
          <a:ln w="28575" cap="flat">
            <a:solidFill>
              <a:srgbClr val="FF0000"/>
            </a:solidFill>
            <a:prstDash val="solid"/>
            <a:round/>
            <a:headEnd type="none" w="lg" len="lg"/>
            <a:tailEnd type="triangle" w="lg" len="lg"/>
          </a:ln>
        </p:spPr>
      </p:cxnSp>
      <p:sp>
        <p:nvSpPr>
          <p:cNvPr id="2" name="Rectangle 1"/>
          <p:cNvSpPr/>
          <p:nvPr/>
        </p:nvSpPr>
        <p:spPr>
          <a:xfrm>
            <a:off x="0" y="4974349"/>
            <a:ext cx="9144000" cy="1883651"/>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3" name="Shape 160"/>
          <p:cNvCxnSpPr/>
          <p:nvPr/>
        </p:nvCxnSpPr>
        <p:spPr>
          <a:xfrm flipH="1">
            <a:off x="1919299" y="4182599"/>
            <a:ext cx="373499" cy="211199"/>
          </a:xfrm>
          <a:prstGeom prst="straightConnector1">
            <a:avLst/>
          </a:prstGeom>
          <a:noFill/>
          <a:ln w="28575" cap="flat">
            <a:solidFill>
              <a:srgbClr val="FF0000"/>
            </a:solidFill>
            <a:prstDash val="solid"/>
            <a:round/>
            <a:headEnd type="none" w="lg" len="lg"/>
            <a:tailEnd type="triangle" w="lg" len="lg"/>
          </a:ln>
        </p:spPr>
      </p:cxnSp>
    </p:spTree>
  </p:cSld>
  <p:clrMapOvr>
    <a:masterClrMapping/>
  </p:clrMapOvr>
  <p:transition xmlns:p14="http://schemas.microsoft.com/office/powerpoint/2010/main" spd="slow">
    <p:cu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Shape 155"/>
          <p:cNvSpPr txBox="1">
            <a:spLocks noGrp="1"/>
          </p:cNvSpPr>
          <p:nvPr>
            <p:ph type="body" idx="1"/>
          </p:nvPr>
        </p:nvSpPr>
        <p:spPr>
          <a:xfrm>
            <a:off x="287075" y="137275"/>
            <a:ext cx="8689199" cy="1400854"/>
          </a:xfrm>
          <a:prstGeom prst="rect">
            <a:avLst/>
          </a:prstGeom>
        </p:spPr>
        <p:txBody>
          <a:bodyPr lIns="91425" tIns="91425" rIns="91425" bIns="91425" anchor="t" anchorCtr="0">
            <a:noAutofit/>
          </a:bodyPr>
          <a:lstStyle/>
          <a:p>
            <a:pPr lvl="0"/>
            <a:r>
              <a:rPr lang="en" sz="2400" dirty="0">
                <a:solidFill>
                  <a:schemeClr val="tx1">
                    <a:lumMod val="50000"/>
                    <a:lumOff val="50000"/>
                  </a:schemeClr>
                </a:solidFill>
              </a:rPr>
              <a:t>… </a:t>
            </a:r>
            <a:r>
              <a:rPr lang="en-US" sz="2400" dirty="0">
                <a:solidFill>
                  <a:schemeClr val="tx1">
                    <a:lumMod val="50000"/>
                    <a:lumOff val="50000"/>
                  </a:schemeClr>
                </a:solidFill>
              </a:rPr>
              <a:t>takes us to the</a:t>
            </a:r>
            <a:r>
              <a:rPr lang="en" sz="2400" dirty="0" smtClean="0">
                <a:solidFill>
                  <a:schemeClr val="tx1">
                    <a:lumMod val="50000"/>
                    <a:lumOff val="50000"/>
                  </a:schemeClr>
                </a:solidFill>
              </a:rPr>
              <a:t> </a:t>
            </a:r>
            <a:r>
              <a:rPr lang="en" sz="2400" i="1" dirty="0">
                <a:solidFill>
                  <a:schemeClr val="tx1">
                    <a:lumMod val="50000"/>
                    <a:lumOff val="50000"/>
                  </a:schemeClr>
                </a:solidFill>
              </a:rPr>
              <a:t>A. ipaensis</a:t>
            </a:r>
            <a:r>
              <a:rPr lang="en" sz="2400" dirty="0">
                <a:solidFill>
                  <a:schemeClr val="tx1">
                    <a:lumMod val="50000"/>
                    <a:lumOff val="50000"/>
                  </a:schemeClr>
                </a:solidFill>
              </a:rPr>
              <a:t> </a:t>
            </a:r>
            <a:r>
              <a:rPr lang="en" sz="2400" u="sng" dirty="0">
                <a:solidFill>
                  <a:schemeClr val="tx1">
                    <a:lumMod val="50000"/>
                    <a:lumOff val="50000"/>
                  </a:schemeClr>
                </a:solidFill>
              </a:rPr>
              <a:t>browser</a:t>
            </a:r>
            <a:r>
              <a:rPr lang="en" sz="2400" dirty="0">
                <a:solidFill>
                  <a:schemeClr val="tx1">
                    <a:lumMod val="50000"/>
                    <a:lumOff val="50000"/>
                  </a:schemeClr>
                </a:solidFill>
              </a:rPr>
              <a:t> (GBrowse</a:t>
            </a:r>
            <a:r>
              <a:rPr lang="en" sz="2400" dirty="0" smtClean="0">
                <a:solidFill>
                  <a:schemeClr val="tx1">
                    <a:lumMod val="50000"/>
                    <a:lumOff val="50000"/>
                  </a:schemeClr>
                </a:solidFill>
              </a:rPr>
              <a:t>)</a:t>
            </a:r>
            <a:endParaRPr lang="en-US" sz="2400" dirty="0" smtClean="0">
              <a:solidFill>
                <a:schemeClr val="tx1">
                  <a:lumMod val="50000"/>
                  <a:lumOff val="50000"/>
                </a:schemeClr>
              </a:solidFill>
            </a:endParaRPr>
          </a:p>
          <a:p>
            <a:pPr lvl="0" rtl="0">
              <a:spcBef>
                <a:spcPts val="0"/>
              </a:spcBef>
              <a:buNone/>
            </a:pPr>
            <a:endParaRPr lang="en-US" sz="2400" dirty="0" smtClean="0"/>
          </a:p>
          <a:p>
            <a:pPr lvl="0" rtl="0">
              <a:spcBef>
                <a:spcPts val="0"/>
              </a:spcBef>
              <a:buNone/>
            </a:pPr>
            <a:r>
              <a:rPr lang="en-US" sz="2400" dirty="0">
                <a:solidFill>
                  <a:srgbClr val="FF0000"/>
                </a:solidFill>
              </a:rPr>
              <a:t>	</a:t>
            </a:r>
            <a:r>
              <a:rPr lang="en-US" sz="2400" dirty="0" smtClean="0">
                <a:solidFill>
                  <a:srgbClr val="FF0000"/>
                </a:solidFill>
              </a:rPr>
              <a:t>Learn about tracks (“?”), download, configure</a:t>
            </a:r>
            <a:endParaRPr lang="en" sz="2400" dirty="0">
              <a:solidFill>
                <a:srgbClr val="FF0000"/>
              </a:solidFill>
            </a:endParaRPr>
          </a:p>
        </p:txBody>
      </p:sp>
      <p:pic>
        <p:nvPicPr>
          <p:cNvPr id="156" name="Shape 156"/>
          <p:cNvPicPr preferRelativeResize="0"/>
          <p:nvPr/>
        </p:nvPicPr>
        <p:blipFill>
          <a:blip r:embed="rId3">
            <a:alphaModFix/>
          </a:blip>
          <a:stretch>
            <a:fillRect/>
          </a:stretch>
        </p:blipFill>
        <p:spPr>
          <a:xfrm>
            <a:off x="0" y="1538129"/>
            <a:ext cx="9144000" cy="4851740"/>
          </a:xfrm>
          <a:prstGeom prst="rect">
            <a:avLst/>
          </a:prstGeom>
          <a:noFill/>
          <a:ln>
            <a:noFill/>
          </a:ln>
        </p:spPr>
      </p:pic>
      <p:sp>
        <p:nvSpPr>
          <p:cNvPr id="2" name="Rectangle 1"/>
          <p:cNvSpPr/>
          <p:nvPr/>
        </p:nvSpPr>
        <p:spPr>
          <a:xfrm>
            <a:off x="0" y="4974349"/>
            <a:ext cx="9144000" cy="1883651"/>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3" name="Shape 160"/>
          <p:cNvCxnSpPr/>
          <p:nvPr/>
        </p:nvCxnSpPr>
        <p:spPr>
          <a:xfrm flipH="1">
            <a:off x="1919299" y="4182599"/>
            <a:ext cx="373499" cy="211199"/>
          </a:xfrm>
          <a:prstGeom prst="straightConnector1">
            <a:avLst/>
          </a:prstGeom>
          <a:noFill/>
          <a:ln w="28575" cap="flat">
            <a:solidFill>
              <a:srgbClr val="FF0000"/>
            </a:solidFill>
            <a:prstDash val="solid"/>
            <a:round/>
            <a:headEnd type="none" w="lg" len="lg"/>
            <a:tailEnd type="triangle" w="lg" len="lg"/>
          </a:ln>
        </p:spPr>
      </p:cxnSp>
      <p:cxnSp>
        <p:nvCxnSpPr>
          <p:cNvPr id="8" name="Shape 160"/>
          <p:cNvCxnSpPr/>
          <p:nvPr/>
        </p:nvCxnSpPr>
        <p:spPr>
          <a:xfrm flipH="1">
            <a:off x="2661360" y="4182599"/>
            <a:ext cx="373499" cy="211199"/>
          </a:xfrm>
          <a:prstGeom prst="straightConnector1">
            <a:avLst/>
          </a:prstGeom>
          <a:noFill/>
          <a:ln w="28575" cap="flat">
            <a:solidFill>
              <a:srgbClr val="FF0000"/>
            </a:solidFill>
            <a:prstDash val="solid"/>
            <a:round/>
            <a:headEnd type="none" w="lg" len="lg"/>
            <a:tailEnd type="triangle" w="lg" len="lg"/>
          </a:ln>
        </p:spPr>
      </p:cxnSp>
    </p:spTree>
    <p:extLst>
      <p:ext uri="{BB962C8B-B14F-4D97-AF65-F5344CB8AC3E}">
        <p14:creationId xmlns:p14="http://schemas.microsoft.com/office/powerpoint/2010/main" val="4150665055"/>
      </p:ext>
    </p:extLst>
  </p:cSld>
  <p:clrMapOvr>
    <a:masterClrMapping/>
  </p:clrMapOvr>
  <p:transition xmlns:p14="http://schemas.microsoft.com/office/powerpoint/2010/main" spd="slow">
    <p:cu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Shape 155"/>
          <p:cNvSpPr txBox="1">
            <a:spLocks noGrp="1"/>
          </p:cNvSpPr>
          <p:nvPr>
            <p:ph type="body" idx="1"/>
          </p:nvPr>
        </p:nvSpPr>
        <p:spPr>
          <a:xfrm>
            <a:off x="287075" y="137275"/>
            <a:ext cx="8689199" cy="1400854"/>
          </a:xfrm>
          <a:prstGeom prst="rect">
            <a:avLst/>
          </a:prstGeom>
        </p:spPr>
        <p:txBody>
          <a:bodyPr lIns="91425" tIns="91425" rIns="91425" bIns="91425" anchor="t" anchorCtr="0">
            <a:noAutofit/>
          </a:bodyPr>
          <a:lstStyle/>
          <a:p>
            <a:pPr lvl="0"/>
            <a:r>
              <a:rPr lang="en" sz="2400" dirty="0">
                <a:solidFill>
                  <a:schemeClr val="tx1">
                    <a:lumMod val="50000"/>
                    <a:lumOff val="50000"/>
                  </a:schemeClr>
                </a:solidFill>
              </a:rPr>
              <a:t>… </a:t>
            </a:r>
            <a:r>
              <a:rPr lang="en-US" sz="2400" dirty="0">
                <a:solidFill>
                  <a:schemeClr val="tx1">
                    <a:lumMod val="50000"/>
                    <a:lumOff val="50000"/>
                  </a:schemeClr>
                </a:solidFill>
              </a:rPr>
              <a:t>takes us to the</a:t>
            </a:r>
            <a:r>
              <a:rPr lang="en" sz="2400" dirty="0">
                <a:solidFill>
                  <a:schemeClr val="tx1">
                    <a:lumMod val="50000"/>
                    <a:lumOff val="50000"/>
                  </a:schemeClr>
                </a:solidFill>
              </a:rPr>
              <a:t> </a:t>
            </a:r>
            <a:r>
              <a:rPr lang="en" sz="2400" i="1" dirty="0">
                <a:solidFill>
                  <a:schemeClr val="tx1">
                    <a:lumMod val="50000"/>
                    <a:lumOff val="50000"/>
                  </a:schemeClr>
                </a:solidFill>
              </a:rPr>
              <a:t>A. ipaensis</a:t>
            </a:r>
            <a:r>
              <a:rPr lang="en" sz="2400" dirty="0">
                <a:solidFill>
                  <a:schemeClr val="tx1">
                    <a:lumMod val="50000"/>
                    <a:lumOff val="50000"/>
                  </a:schemeClr>
                </a:solidFill>
              </a:rPr>
              <a:t> </a:t>
            </a:r>
            <a:r>
              <a:rPr lang="en" sz="2400" u="sng" dirty="0">
                <a:solidFill>
                  <a:schemeClr val="tx1">
                    <a:lumMod val="50000"/>
                    <a:lumOff val="50000"/>
                  </a:schemeClr>
                </a:solidFill>
              </a:rPr>
              <a:t>browser</a:t>
            </a:r>
            <a:r>
              <a:rPr lang="en" sz="2400" dirty="0">
                <a:solidFill>
                  <a:schemeClr val="tx1">
                    <a:lumMod val="50000"/>
                    <a:lumOff val="50000"/>
                  </a:schemeClr>
                </a:solidFill>
              </a:rPr>
              <a:t> (GBrowse)</a:t>
            </a:r>
            <a:endParaRPr lang="en-US" sz="2400" dirty="0">
              <a:solidFill>
                <a:schemeClr val="tx1">
                  <a:lumMod val="50000"/>
                  <a:lumOff val="50000"/>
                </a:schemeClr>
              </a:solidFill>
            </a:endParaRPr>
          </a:p>
          <a:p>
            <a:pPr lvl="0" rtl="0">
              <a:spcBef>
                <a:spcPts val="0"/>
              </a:spcBef>
              <a:buNone/>
            </a:pPr>
            <a:endParaRPr lang="en-US" sz="2400" dirty="0" smtClean="0"/>
          </a:p>
          <a:p>
            <a:r>
              <a:rPr lang="en-US" sz="2400" dirty="0">
                <a:solidFill>
                  <a:srgbClr val="FF0000"/>
                </a:solidFill>
              </a:rPr>
              <a:t>	</a:t>
            </a:r>
            <a:r>
              <a:rPr lang="en-US" sz="2400" dirty="0" smtClean="0">
                <a:solidFill>
                  <a:srgbClr val="FF0000"/>
                </a:solidFill>
              </a:rPr>
              <a:t>Navigate, zoom, slide</a:t>
            </a:r>
            <a:endParaRPr lang="en" sz="2400" dirty="0"/>
          </a:p>
        </p:txBody>
      </p:sp>
      <p:pic>
        <p:nvPicPr>
          <p:cNvPr id="156" name="Shape 156"/>
          <p:cNvPicPr preferRelativeResize="0"/>
          <p:nvPr/>
        </p:nvPicPr>
        <p:blipFill>
          <a:blip r:embed="rId3">
            <a:alphaModFix/>
          </a:blip>
          <a:stretch>
            <a:fillRect/>
          </a:stretch>
        </p:blipFill>
        <p:spPr>
          <a:xfrm>
            <a:off x="0" y="1538129"/>
            <a:ext cx="9144000" cy="4851740"/>
          </a:xfrm>
          <a:prstGeom prst="rect">
            <a:avLst/>
          </a:prstGeom>
          <a:noFill/>
          <a:ln>
            <a:noFill/>
          </a:ln>
        </p:spPr>
      </p:pic>
      <p:cxnSp>
        <p:nvCxnSpPr>
          <p:cNvPr id="159" name="Shape 159"/>
          <p:cNvCxnSpPr/>
          <p:nvPr/>
        </p:nvCxnSpPr>
        <p:spPr>
          <a:xfrm>
            <a:off x="4248225" y="3440700"/>
            <a:ext cx="480599" cy="222599"/>
          </a:xfrm>
          <a:prstGeom prst="straightConnector1">
            <a:avLst/>
          </a:prstGeom>
          <a:noFill/>
          <a:ln w="28575" cap="flat">
            <a:solidFill>
              <a:srgbClr val="FF0000"/>
            </a:solidFill>
            <a:prstDash val="solid"/>
            <a:round/>
            <a:headEnd type="none" w="lg" len="lg"/>
            <a:tailEnd type="triangle" w="lg" len="lg"/>
          </a:ln>
        </p:spPr>
      </p:cxnSp>
      <p:cxnSp>
        <p:nvCxnSpPr>
          <p:cNvPr id="161" name="Shape 161"/>
          <p:cNvCxnSpPr/>
          <p:nvPr/>
        </p:nvCxnSpPr>
        <p:spPr>
          <a:xfrm flipH="1">
            <a:off x="7396575" y="2621750"/>
            <a:ext cx="373499" cy="211199"/>
          </a:xfrm>
          <a:prstGeom prst="straightConnector1">
            <a:avLst/>
          </a:prstGeom>
          <a:noFill/>
          <a:ln w="28575" cap="flat">
            <a:solidFill>
              <a:srgbClr val="FF0000"/>
            </a:solidFill>
            <a:prstDash val="solid"/>
            <a:round/>
            <a:headEnd type="none" w="lg" len="lg"/>
            <a:tailEnd type="triangle" w="lg" len="lg"/>
          </a:ln>
        </p:spPr>
      </p:cxnSp>
      <p:cxnSp>
        <p:nvCxnSpPr>
          <p:cNvPr id="164" name="Shape 164"/>
          <p:cNvCxnSpPr/>
          <p:nvPr/>
        </p:nvCxnSpPr>
        <p:spPr>
          <a:xfrm rot="10800000">
            <a:off x="2142375" y="2621749"/>
            <a:ext cx="490799" cy="71100"/>
          </a:xfrm>
          <a:prstGeom prst="straightConnector1">
            <a:avLst/>
          </a:prstGeom>
          <a:noFill/>
          <a:ln w="28575" cap="flat">
            <a:solidFill>
              <a:srgbClr val="FF0000"/>
            </a:solidFill>
            <a:prstDash val="solid"/>
            <a:round/>
            <a:headEnd type="none" w="lg" len="lg"/>
            <a:tailEnd type="triangle" w="lg" len="lg"/>
          </a:ln>
        </p:spPr>
      </p:cxnSp>
      <p:sp>
        <p:nvSpPr>
          <p:cNvPr id="2" name="Rectangle 1"/>
          <p:cNvSpPr/>
          <p:nvPr/>
        </p:nvSpPr>
        <p:spPr>
          <a:xfrm>
            <a:off x="0" y="4974349"/>
            <a:ext cx="9144000" cy="1883651"/>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63926757"/>
      </p:ext>
    </p:extLst>
  </p:cSld>
  <p:clrMapOvr>
    <a:masterClrMapping/>
  </p:clrMapOvr>
  <p:transition xmlns:p14="http://schemas.microsoft.com/office/powerpoint/2010/main" spd="slow">
    <p:cu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Shape 155"/>
          <p:cNvSpPr txBox="1">
            <a:spLocks noGrp="1"/>
          </p:cNvSpPr>
          <p:nvPr>
            <p:ph type="body" idx="1"/>
          </p:nvPr>
        </p:nvSpPr>
        <p:spPr>
          <a:xfrm>
            <a:off x="287075" y="137275"/>
            <a:ext cx="8689199" cy="1400854"/>
          </a:xfrm>
          <a:prstGeom prst="rect">
            <a:avLst/>
          </a:prstGeom>
        </p:spPr>
        <p:txBody>
          <a:bodyPr lIns="91425" tIns="91425" rIns="91425" bIns="91425" anchor="t" anchorCtr="0">
            <a:noAutofit/>
          </a:bodyPr>
          <a:lstStyle/>
          <a:p>
            <a:pPr lvl="0"/>
            <a:r>
              <a:rPr lang="en" sz="2400" dirty="0">
                <a:solidFill>
                  <a:schemeClr val="tx1">
                    <a:lumMod val="50000"/>
                    <a:lumOff val="50000"/>
                  </a:schemeClr>
                </a:solidFill>
              </a:rPr>
              <a:t>… </a:t>
            </a:r>
            <a:r>
              <a:rPr lang="en-US" sz="2400" dirty="0">
                <a:solidFill>
                  <a:schemeClr val="tx1">
                    <a:lumMod val="50000"/>
                    <a:lumOff val="50000"/>
                  </a:schemeClr>
                </a:solidFill>
              </a:rPr>
              <a:t>takes us to the</a:t>
            </a:r>
            <a:r>
              <a:rPr lang="en" sz="2400" dirty="0">
                <a:solidFill>
                  <a:schemeClr val="tx1">
                    <a:lumMod val="50000"/>
                    <a:lumOff val="50000"/>
                  </a:schemeClr>
                </a:solidFill>
              </a:rPr>
              <a:t> </a:t>
            </a:r>
            <a:r>
              <a:rPr lang="en" sz="2400" i="1" dirty="0">
                <a:solidFill>
                  <a:schemeClr val="tx1">
                    <a:lumMod val="50000"/>
                    <a:lumOff val="50000"/>
                  </a:schemeClr>
                </a:solidFill>
              </a:rPr>
              <a:t>A. ipaensis</a:t>
            </a:r>
            <a:r>
              <a:rPr lang="en" sz="2400" dirty="0">
                <a:solidFill>
                  <a:schemeClr val="tx1">
                    <a:lumMod val="50000"/>
                    <a:lumOff val="50000"/>
                  </a:schemeClr>
                </a:solidFill>
              </a:rPr>
              <a:t> </a:t>
            </a:r>
            <a:r>
              <a:rPr lang="en" sz="2400" u="sng" dirty="0">
                <a:solidFill>
                  <a:schemeClr val="tx1">
                    <a:lumMod val="50000"/>
                    <a:lumOff val="50000"/>
                  </a:schemeClr>
                </a:solidFill>
              </a:rPr>
              <a:t>browser</a:t>
            </a:r>
            <a:r>
              <a:rPr lang="en" sz="2400" dirty="0">
                <a:solidFill>
                  <a:schemeClr val="tx1">
                    <a:lumMod val="50000"/>
                    <a:lumOff val="50000"/>
                  </a:schemeClr>
                </a:solidFill>
              </a:rPr>
              <a:t> (GBrowse)</a:t>
            </a:r>
            <a:endParaRPr lang="en-US" sz="2400" dirty="0">
              <a:solidFill>
                <a:schemeClr val="tx1">
                  <a:lumMod val="50000"/>
                  <a:lumOff val="50000"/>
                </a:schemeClr>
              </a:solidFill>
            </a:endParaRPr>
          </a:p>
          <a:p>
            <a:pPr lvl="0" rtl="0">
              <a:spcBef>
                <a:spcPts val="0"/>
              </a:spcBef>
              <a:buNone/>
            </a:pPr>
            <a:endParaRPr lang="en-US" sz="2400" dirty="0"/>
          </a:p>
          <a:p>
            <a:r>
              <a:rPr lang="en-US" sz="2400" dirty="0">
                <a:solidFill>
                  <a:srgbClr val="FF0000"/>
                </a:solidFill>
              </a:rPr>
              <a:t>	</a:t>
            </a:r>
            <a:r>
              <a:rPr lang="en-US" sz="2400" dirty="0" smtClean="0">
                <a:solidFill>
                  <a:srgbClr val="FF0000"/>
                </a:solidFill>
              </a:rPr>
              <a:t>Additional tools: down</a:t>
            </a:r>
            <a:r>
              <a:rPr lang="en-US" sz="2400" dirty="0">
                <a:solidFill>
                  <a:srgbClr val="FF0000"/>
                </a:solidFill>
              </a:rPr>
              <a:t>load; searc</a:t>
            </a:r>
            <a:r>
              <a:rPr lang="en-US" sz="2400" dirty="0" smtClean="0">
                <a:solidFill>
                  <a:srgbClr val="FF0000"/>
                </a:solidFill>
              </a:rPr>
              <a:t>h again</a:t>
            </a:r>
            <a:endParaRPr lang="en" sz="2400" dirty="0"/>
          </a:p>
          <a:p>
            <a:pPr lvl="0" rtl="0">
              <a:spcBef>
                <a:spcPts val="0"/>
              </a:spcBef>
              <a:buNone/>
            </a:pPr>
            <a:endParaRPr lang="en" sz="2400" dirty="0"/>
          </a:p>
        </p:txBody>
      </p:sp>
      <p:pic>
        <p:nvPicPr>
          <p:cNvPr id="156" name="Shape 156"/>
          <p:cNvPicPr preferRelativeResize="0"/>
          <p:nvPr/>
        </p:nvPicPr>
        <p:blipFill>
          <a:blip r:embed="rId3">
            <a:alphaModFix/>
          </a:blip>
          <a:stretch>
            <a:fillRect/>
          </a:stretch>
        </p:blipFill>
        <p:spPr>
          <a:xfrm>
            <a:off x="0" y="1538129"/>
            <a:ext cx="9144000" cy="4851740"/>
          </a:xfrm>
          <a:prstGeom prst="rect">
            <a:avLst/>
          </a:prstGeom>
          <a:noFill/>
          <a:ln>
            <a:noFill/>
          </a:ln>
        </p:spPr>
      </p:pic>
      <p:pic>
        <p:nvPicPr>
          <p:cNvPr id="162" name="Shape 162"/>
          <p:cNvPicPr preferRelativeResize="0"/>
          <p:nvPr/>
        </p:nvPicPr>
        <p:blipFill>
          <a:blip r:embed="rId4">
            <a:alphaModFix/>
          </a:blip>
          <a:stretch>
            <a:fillRect/>
          </a:stretch>
        </p:blipFill>
        <p:spPr>
          <a:xfrm>
            <a:off x="5079200" y="1908600"/>
            <a:ext cx="1638300" cy="571500"/>
          </a:xfrm>
          <a:prstGeom prst="rect">
            <a:avLst/>
          </a:prstGeom>
          <a:noFill/>
          <a:ln>
            <a:noFill/>
          </a:ln>
        </p:spPr>
      </p:pic>
      <p:cxnSp>
        <p:nvCxnSpPr>
          <p:cNvPr id="163" name="Shape 163"/>
          <p:cNvCxnSpPr/>
          <p:nvPr/>
        </p:nvCxnSpPr>
        <p:spPr>
          <a:xfrm>
            <a:off x="3209117" y="1383507"/>
            <a:ext cx="1757644" cy="846293"/>
          </a:xfrm>
          <a:prstGeom prst="straightConnector1">
            <a:avLst/>
          </a:prstGeom>
          <a:noFill/>
          <a:ln w="28575" cap="flat">
            <a:solidFill>
              <a:srgbClr val="FF0000"/>
            </a:solidFill>
            <a:prstDash val="solid"/>
            <a:round/>
            <a:headEnd type="none" w="lg" len="lg"/>
            <a:tailEnd type="triangle" w="lg" len="lg"/>
          </a:ln>
        </p:spPr>
      </p:cxnSp>
      <p:cxnSp>
        <p:nvCxnSpPr>
          <p:cNvPr id="12" name="Shape 163"/>
          <p:cNvCxnSpPr/>
          <p:nvPr/>
        </p:nvCxnSpPr>
        <p:spPr>
          <a:xfrm flipH="1">
            <a:off x="4671931" y="5023719"/>
            <a:ext cx="581966" cy="120714"/>
          </a:xfrm>
          <a:prstGeom prst="straightConnector1">
            <a:avLst/>
          </a:prstGeom>
          <a:noFill/>
          <a:ln w="28575" cap="flat">
            <a:solidFill>
              <a:srgbClr val="FF0000"/>
            </a:solidFill>
            <a:prstDash val="solid"/>
            <a:round/>
            <a:headEnd type="none" w="lg" len="lg"/>
            <a:tailEnd type="triangle" w="lg" len="lg"/>
          </a:ln>
        </p:spPr>
      </p:cxnSp>
      <p:sp>
        <p:nvSpPr>
          <p:cNvPr id="3" name="Rectangle 2"/>
          <p:cNvSpPr/>
          <p:nvPr/>
        </p:nvSpPr>
        <p:spPr>
          <a:xfrm>
            <a:off x="5253897" y="4682768"/>
            <a:ext cx="3620319" cy="461665"/>
          </a:xfrm>
          <a:prstGeom prst="rect">
            <a:avLst/>
          </a:prstGeom>
        </p:spPr>
        <p:txBody>
          <a:bodyPr wrap="square">
            <a:spAutoFit/>
          </a:bodyPr>
          <a:lstStyle/>
          <a:p>
            <a:r>
              <a:rPr lang="en-US" sz="2400" dirty="0" smtClean="0">
                <a:solidFill>
                  <a:srgbClr val="FF0000"/>
                </a:solidFill>
              </a:rPr>
              <a:t>Peanut gene models </a:t>
            </a:r>
            <a:endParaRPr lang="en-US" sz="2400" dirty="0"/>
          </a:p>
        </p:txBody>
      </p:sp>
      <p:sp>
        <p:nvSpPr>
          <p:cNvPr id="17" name="Rectangle 16"/>
          <p:cNvSpPr/>
          <p:nvPr/>
        </p:nvSpPr>
        <p:spPr>
          <a:xfrm>
            <a:off x="5253897" y="5289332"/>
            <a:ext cx="3890103" cy="369332"/>
          </a:xfrm>
          <a:prstGeom prst="rect">
            <a:avLst/>
          </a:prstGeom>
        </p:spPr>
        <p:txBody>
          <a:bodyPr wrap="square">
            <a:spAutoFit/>
          </a:bodyPr>
          <a:lstStyle/>
          <a:p>
            <a:r>
              <a:rPr lang="en-US" sz="1800" dirty="0" smtClean="0">
                <a:solidFill>
                  <a:srgbClr val="FF0000"/>
                </a:solidFill>
              </a:rPr>
              <a:t>.M1 = Maker annotation 1</a:t>
            </a:r>
            <a:endParaRPr lang="en-US" sz="1800" dirty="0"/>
          </a:p>
        </p:txBody>
      </p:sp>
      <p:cxnSp>
        <p:nvCxnSpPr>
          <p:cNvPr id="19" name="Shape 163"/>
          <p:cNvCxnSpPr/>
          <p:nvPr/>
        </p:nvCxnSpPr>
        <p:spPr>
          <a:xfrm flipH="1" flipV="1">
            <a:off x="4014233" y="5176119"/>
            <a:ext cx="1239664" cy="255848"/>
          </a:xfrm>
          <a:prstGeom prst="straightConnector1">
            <a:avLst/>
          </a:prstGeom>
          <a:noFill/>
          <a:ln w="28575" cap="flat">
            <a:solidFill>
              <a:srgbClr val="FF0000"/>
            </a:solidFill>
            <a:prstDash val="solid"/>
            <a:round/>
            <a:headEnd type="none" w="lg" len="lg"/>
            <a:tailEnd type="triangle" w="lg" len="lg"/>
          </a:ln>
        </p:spPr>
      </p:cxnSp>
      <p:sp>
        <p:nvSpPr>
          <p:cNvPr id="22" name="Rectangle 21"/>
          <p:cNvSpPr/>
          <p:nvPr/>
        </p:nvSpPr>
        <p:spPr>
          <a:xfrm>
            <a:off x="3097181" y="6286716"/>
            <a:ext cx="5879093" cy="400110"/>
          </a:xfrm>
          <a:prstGeom prst="rect">
            <a:avLst/>
          </a:prstGeom>
        </p:spPr>
        <p:txBody>
          <a:bodyPr wrap="square">
            <a:spAutoFit/>
          </a:bodyPr>
          <a:lstStyle/>
          <a:p>
            <a:r>
              <a:rPr lang="en-US" sz="2000" dirty="0" smtClean="0">
                <a:solidFill>
                  <a:srgbClr val="FF0000"/>
                </a:solidFill>
              </a:rPr>
              <a:t>Soybean gene models: often provide clues</a:t>
            </a:r>
            <a:endParaRPr lang="en-US" sz="2000" dirty="0"/>
          </a:p>
        </p:txBody>
      </p:sp>
    </p:spTree>
    <p:extLst>
      <p:ext uri="{BB962C8B-B14F-4D97-AF65-F5344CB8AC3E}">
        <p14:creationId xmlns:p14="http://schemas.microsoft.com/office/powerpoint/2010/main" val="915673561"/>
      </p:ext>
    </p:extLst>
  </p:cSld>
  <p:clrMapOvr>
    <a:masterClrMapping/>
  </p:clrMapOvr>
  <p:transition xmlns:p14="http://schemas.microsoft.com/office/powerpoint/2010/main" spd="slow">
    <p:cu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pic>
        <p:nvPicPr>
          <p:cNvPr id="169" name="Shape 169"/>
          <p:cNvPicPr preferRelativeResize="0"/>
          <p:nvPr/>
        </p:nvPicPr>
        <p:blipFill>
          <a:blip r:embed="rId3">
            <a:alphaModFix/>
          </a:blip>
          <a:stretch>
            <a:fillRect/>
          </a:stretch>
        </p:blipFill>
        <p:spPr>
          <a:xfrm>
            <a:off x="0" y="1492911"/>
            <a:ext cx="9143998" cy="5072521"/>
          </a:xfrm>
          <a:prstGeom prst="rect">
            <a:avLst/>
          </a:prstGeom>
          <a:noFill/>
          <a:ln>
            <a:noFill/>
          </a:ln>
        </p:spPr>
      </p:pic>
      <p:cxnSp>
        <p:nvCxnSpPr>
          <p:cNvPr id="171" name="Shape 171"/>
          <p:cNvCxnSpPr/>
          <p:nvPr/>
        </p:nvCxnSpPr>
        <p:spPr>
          <a:xfrm>
            <a:off x="8004900" y="4587598"/>
            <a:ext cx="316200" cy="316499"/>
          </a:xfrm>
          <a:prstGeom prst="straightConnector1">
            <a:avLst/>
          </a:prstGeom>
          <a:noFill/>
          <a:ln w="28575" cap="flat">
            <a:solidFill>
              <a:srgbClr val="FF0000"/>
            </a:solidFill>
            <a:prstDash val="solid"/>
            <a:round/>
            <a:headEnd type="none" w="lg" len="lg"/>
            <a:tailEnd type="triangle" w="lg" len="lg"/>
          </a:ln>
        </p:spPr>
      </p:cxnSp>
      <p:cxnSp>
        <p:nvCxnSpPr>
          <p:cNvPr id="172" name="Shape 172"/>
          <p:cNvCxnSpPr/>
          <p:nvPr/>
        </p:nvCxnSpPr>
        <p:spPr>
          <a:xfrm flipH="1">
            <a:off x="7279550" y="2457898"/>
            <a:ext cx="373499" cy="211199"/>
          </a:xfrm>
          <a:prstGeom prst="straightConnector1">
            <a:avLst/>
          </a:prstGeom>
          <a:noFill/>
          <a:ln w="28575" cap="flat">
            <a:solidFill>
              <a:srgbClr val="FF0000"/>
            </a:solidFill>
            <a:prstDash val="solid"/>
            <a:round/>
            <a:headEnd type="none" w="lg" len="lg"/>
            <a:tailEnd type="triangle" w="lg" len="lg"/>
          </a:ln>
        </p:spPr>
      </p:cxnSp>
      <p:sp>
        <p:nvSpPr>
          <p:cNvPr id="173" name="Shape 173"/>
          <p:cNvSpPr txBox="1"/>
          <p:nvPr/>
        </p:nvSpPr>
        <p:spPr>
          <a:xfrm>
            <a:off x="6846475" y="4199725"/>
            <a:ext cx="1650000" cy="563400"/>
          </a:xfrm>
          <a:prstGeom prst="rect">
            <a:avLst/>
          </a:prstGeom>
          <a:noFill/>
          <a:ln>
            <a:noFill/>
          </a:ln>
        </p:spPr>
        <p:txBody>
          <a:bodyPr lIns="91425" tIns="91425" rIns="91425" bIns="91425" anchor="t" anchorCtr="0">
            <a:noAutofit/>
          </a:bodyPr>
          <a:lstStyle/>
          <a:p>
            <a:pPr rtl="0">
              <a:spcBef>
                <a:spcPts val="0"/>
              </a:spcBef>
              <a:buNone/>
            </a:pPr>
            <a:r>
              <a:rPr lang="en">
                <a:solidFill>
                  <a:srgbClr val="FF0000"/>
                </a:solidFill>
              </a:rPr>
              <a:t>added a new </a:t>
            </a:r>
          </a:p>
          <a:p>
            <a:pPr>
              <a:spcBef>
                <a:spcPts val="0"/>
              </a:spcBef>
              <a:buNone/>
            </a:pPr>
            <a:r>
              <a:rPr lang="en">
                <a:solidFill>
                  <a:srgbClr val="FF0000"/>
                </a:solidFill>
              </a:rPr>
              <a:t>marker track</a:t>
            </a:r>
          </a:p>
        </p:txBody>
      </p:sp>
      <p:sp>
        <p:nvSpPr>
          <p:cNvPr id="8" name="Shape 155"/>
          <p:cNvSpPr txBox="1">
            <a:spLocks/>
          </p:cNvSpPr>
          <p:nvPr/>
        </p:nvSpPr>
        <p:spPr>
          <a:xfrm>
            <a:off x="287075" y="137275"/>
            <a:ext cx="8689199" cy="1400854"/>
          </a:xfrm>
          <a:prstGeom prst="rect">
            <a:avLst/>
          </a:prstGeom>
          <a:noFill/>
          <a:ln>
            <a:noFill/>
          </a:ln>
        </p:spPr>
        <p:txBody>
          <a:bodyPr lIns="91425" tIns="91425" rIns="91425" bIns="91425" anchor="t" anchorCtr="0">
            <a:noAutofit/>
          </a:bodyPr>
          <a:lstStyle>
            <a:defPPr marR="0" algn="l" rtl="0">
              <a:lnSpc>
                <a:spcPct val="100000"/>
              </a:lnSpc>
              <a:spcBef>
                <a:spcPts val="0"/>
              </a:spcBef>
              <a:spcAft>
                <a:spcPts val="0"/>
              </a:spcAft>
            </a:defPPr>
            <a:lvl1pPr marR="0" algn="l" rtl="0">
              <a:lnSpc>
                <a:spcPct val="100000"/>
              </a:lnSpc>
              <a:spcBef>
                <a:spcPts val="0"/>
              </a:spcBef>
              <a:spcAft>
                <a:spcPts val="0"/>
              </a:spcAft>
              <a:buClr>
                <a:schemeClr val="dk1"/>
              </a:buClr>
              <a:buSzPct val="100000"/>
              <a:buNone/>
              <a:defRPr sz="3000" b="0" i="0" u="none" strike="noStrike" cap="none" baseline="0">
                <a:solidFill>
                  <a:schemeClr val="dk1"/>
                </a:solidFill>
                <a:latin typeface="Arial"/>
                <a:ea typeface="Arial"/>
                <a:cs typeface="Arial"/>
                <a:sym typeface="Arial"/>
                <a:rtl val="0"/>
              </a:defRPr>
            </a:lvl1pPr>
            <a:lvl2pPr marR="0" algn="l" rtl="0">
              <a:lnSpc>
                <a:spcPct val="100000"/>
              </a:lnSpc>
              <a:spcBef>
                <a:spcPts val="0"/>
              </a:spcBef>
              <a:spcAft>
                <a:spcPts val="0"/>
              </a:spcAft>
              <a:buClr>
                <a:schemeClr val="dk1"/>
              </a:buClr>
              <a:buSzPct val="100000"/>
              <a:buNone/>
              <a:defRPr sz="2400" b="0" i="0" u="none" strike="noStrike" cap="none" baseline="0">
                <a:solidFill>
                  <a:schemeClr val="dk1"/>
                </a:solidFill>
                <a:latin typeface="Arial"/>
                <a:ea typeface="Arial"/>
                <a:cs typeface="Arial"/>
                <a:sym typeface="Arial"/>
                <a:rtl val="0"/>
              </a:defRPr>
            </a:lvl2pPr>
            <a:lvl3pPr marR="0" algn="l" rtl="0">
              <a:lnSpc>
                <a:spcPct val="100000"/>
              </a:lnSpc>
              <a:spcBef>
                <a:spcPts val="0"/>
              </a:spcBef>
              <a:spcAft>
                <a:spcPts val="0"/>
              </a:spcAft>
              <a:buClr>
                <a:schemeClr val="dk1"/>
              </a:buClr>
              <a:buSzPct val="100000"/>
              <a:buNone/>
              <a:defRPr sz="2400" b="0" i="0" u="none" strike="noStrike" cap="none" baseline="0">
                <a:solidFill>
                  <a:schemeClr val="dk1"/>
                </a:solidFill>
                <a:latin typeface="Arial"/>
                <a:ea typeface="Arial"/>
                <a:cs typeface="Arial"/>
                <a:sym typeface="Arial"/>
                <a:rtl val="0"/>
              </a:defRPr>
            </a:lvl3pPr>
            <a:lvl4pPr marR="0" algn="l" rtl="0">
              <a:lnSpc>
                <a:spcPct val="100000"/>
              </a:lnSpc>
              <a:spcBef>
                <a:spcPts val="0"/>
              </a:spcBef>
              <a:spcAft>
                <a:spcPts val="0"/>
              </a:spcAft>
              <a:buClr>
                <a:schemeClr val="dk1"/>
              </a:buClr>
              <a:buSzPct val="100000"/>
              <a:buNone/>
              <a:defRPr sz="1800" b="0" i="0" u="none" strike="noStrike" cap="none" baseline="0">
                <a:solidFill>
                  <a:schemeClr val="dk1"/>
                </a:solidFill>
                <a:latin typeface="Arial"/>
                <a:ea typeface="Arial"/>
                <a:cs typeface="Arial"/>
                <a:sym typeface="Arial"/>
                <a:rtl val="0"/>
              </a:defRPr>
            </a:lvl4pPr>
            <a:lvl5pPr marR="0" algn="l" rtl="0">
              <a:lnSpc>
                <a:spcPct val="100000"/>
              </a:lnSpc>
              <a:spcBef>
                <a:spcPts val="0"/>
              </a:spcBef>
              <a:spcAft>
                <a:spcPts val="0"/>
              </a:spcAft>
              <a:buClr>
                <a:schemeClr val="dk1"/>
              </a:buClr>
              <a:buSzPct val="100000"/>
              <a:buNone/>
              <a:defRPr sz="1800" b="0" i="0" u="none" strike="noStrike" cap="none" baseline="0">
                <a:solidFill>
                  <a:schemeClr val="dk1"/>
                </a:solidFill>
                <a:latin typeface="Arial"/>
                <a:ea typeface="Arial"/>
                <a:cs typeface="Arial"/>
                <a:sym typeface="Arial"/>
                <a:rtl val="0"/>
              </a:defRPr>
            </a:lvl5pPr>
            <a:lvl6pPr marR="0" algn="l" rtl="0">
              <a:lnSpc>
                <a:spcPct val="100000"/>
              </a:lnSpc>
              <a:spcBef>
                <a:spcPts val="0"/>
              </a:spcBef>
              <a:spcAft>
                <a:spcPts val="0"/>
              </a:spcAft>
              <a:buClr>
                <a:schemeClr val="dk1"/>
              </a:buClr>
              <a:buSzPct val="100000"/>
              <a:buNone/>
              <a:defRPr sz="1800" b="0" i="0" u="none" strike="noStrike" cap="none" baseline="0">
                <a:solidFill>
                  <a:schemeClr val="dk1"/>
                </a:solidFill>
                <a:latin typeface="Arial"/>
                <a:ea typeface="Arial"/>
                <a:cs typeface="Arial"/>
                <a:sym typeface="Arial"/>
                <a:rtl val="0"/>
              </a:defRPr>
            </a:lvl6pPr>
            <a:lvl7pPr marR="0" algn="l" rtl="0">
              <a:lnSpc>
                <a:spcPct val="100000"/>
              </a:lnSpc>
              <a:spcBef>
                <a:spcPts val="0"/>
              </a:spcBef>
              <a:spcAft>
                <a:spcPts val="0"/>
              </a:spcAft>
              <a:buClr>
                <a:schemeClr val="dk1"/>
              </a:buClr>
              <a:buSzPct val="100000"/>
              <a:buNone/>
              <a:defRPr sz="1800" b="0" i="0" u="none" strike="noStrike" cap="none" baseline="0">
                <a:solidFill>
                  <a:schemeClr val="dk1"/>
                </a:solidFill>
                <a:latin typeface="Arial"/>
                <a:ea typeface="Arial"/>
                <a:cs typeface="Arial"/>
                <a:sym typeface="Arial"/>
                <a:rtl val="0"/>
              </a:defRPr>
            </a:lvl7pPr>
            <a:lvl8pPr marR="0" algn="l" rtl="0">
              <a:lnSpc>
                <a:spcPct val="100000"/>
              </a:lnSpc>
              <a:spcBef>
                <a:spcPts val="0"/>
              </a:spcBef>
              <a:spcAft>
                <a:spcPts val="0"/>
              </a:spcAft>
              <a:buClr>
                <a:schemeClr val="dk1"/>
              </a:buClr>
              <a:buSzPct val="100000"/>
              <a:buNone/>
              <a:defRPr sz="1800" b="0" i="0" u="none" strike="noStrike" cap="none" baseline="0">
                <a:solidFill>
                  <a:schemeClr val="dk1"/>
                </a:solidFill>
                <a:latin typeface="Arial"/>
                <a:ea typeface="Arial"/>
                <a:cs typeface="Arial"/>
                <a:sym typeface="Arial"/>
                <a:rtl val="0"/>
              </a:defRPr>
            </a:lvl8pPr>
            <a:lvl9pPr marR="0" algn="l" rtl="0">
              <a:lnSpc>
                <a:spcPct val="100000"/>
              </a:lnSpc>
              <a:spcBef>
                <a:spcPts val="0"/>
              </a:spcBef>
              <a:spcAft>
                <a:spcPts val="0"/>
              </a:spcAft>
              <a:buClr>
                <a:schemeClr val="dk1"/>
              </a:buClr>
              <a:buSzPct val="100000"/>
              <a:buNone/>
              <a:defRPr sz="1800" b="0" i="0" u="none" strike="noStrike" cap="none" baseline="0">
                <a:solidFill>
                  <a:schemeClr val="dk1"/>
                </a:solidFill>
                <a:latin typeface="Arial"/>
                <a:ea typeface="Arial"/>
                <a:cs typeface="Arial"/>
                <a:sym typeface="Arial"/>
                <a:rtl val="0"/>
              </a:defRPr>
            </a:lvl9pPr>
          </a:lstStyle>
          <a:p>
            <a:r>
              <a:rPr lang="en" sz="2400" dirty="0" smtClean="0">
                <a:solidFill>
                  <a:schemeClr val="tx1">
                    <a:lumMod val="50000"/>
                    <a:lumOff val="50000"/>
                  </a:schemeClr>
                </a:solidFill>
              </a:rPr>
              <a:t>… </a:t>
            </a:r>
            <a:r>
              <a:rPr lang="en-US" sz="2400" dirty="0" smtClean="0">
                <a:solidFill>
                  <a:schemeClr val="tx1">
                    <a:lumMod val="50000"/>
                    <a:lumOff val="50000"/>
                  </a:schemeClr>
                </a:solidFill>
              </a:rPr>
              <a:t>takes us to the</a:t>
            </a:r>
            <a:r>
              <a:rPr lang="en" sz="2400" dirty="0" smtClean="0">
                <a:solidFill>
                  <a:schemeClr val="tx1">
                    <a:lumMod val="50000"/>
                    <a:lumOff val="50000"/>
                  </a:schemeClr>
                </a:solidFill>
              </a:rPr>
              <a:t> </a:t>
            </a:r>
            <a:r>
              <a:rPr lang="en" sz="2400" i="1" dirty="0" smtClean="0">
                <a:solidFill>
                  <a:schemeClr val="tx1">
                    <a:lumMod val="50000"/>
                    <a:lumOff val="50000"/>
                  </a:schemeClr>
                </a:solidFill>
              </a:rPr>
              <a:t>A. ipaensis</a:t>
            </a:r>
            <a:r>
              <a:rPr lang="en" sz="2400" dirty="0" smtClean="0">
                <a:solidFill>
                  <a:schemeClr val="tx1">
                    <a:lumMod val="50000"/>
                    <a:lumOff val="50000"/>
                  </a:schemeClr>
                </a:solidFill>
              </a:rPr>
              <a:t> </a:t>
            </a:r>
            <a:r>
              <a:rPr lang="en" sz="2400" u="sng" dirty="0" smtClean="0">
                <a:solidFill>
                  <a:schemeClr val="tx1">
                    <a:lumMod val="50000"/>
                    <a:lumOff val="50000"/>
                  </a:schemeClr>
                </a:solidFill>
              </a:rPr>
              <a:t>browser</a:t>
            </a:r>
            <a:r>
              <a:rPr lang="en" sz="2400" dirty="0" smtClean="0">
                <a:solidFill>
                  <a:schemeClr val="tx1">
                    <a:lumMod val="50000"/>
                    <a:lumOff val="50000"/>
                  </a:schemeClr>
                </a:solidFill>
              </a:rPr>
              <a:t> (GBrowse)</a:t>
            </a:r>
            <a:endParaRPr lang="en-US" sz="2400" dirty="0" smtClean="0">
              <a:solidFill>
                <a:schemeClr val="tx1">
                  <a:lumMod val="50000"/>
                  <a:lumOff val="50000"/>
                </a:schemeClr>
              </a:solidFill>
            </a:endParaRPr>
          </a:p>
          <a:p>
            <a:endParaRPr lang="en-US" sz="2400" dirty="0" smtClean="0"/>
          </a:p>
          <a:p>
            <a:r>
              <a:rPr lang="en-US" sz="2400" dirty="0" smtClean="0">
                <a:solidFill>
                  <a:srgbClr val="FF0000"/>
                </a:solidFill>
              </a:rPr>
              <a:t>	A new track: markers</a:t>
            </a:r>
            <a:endParaRPr lang="en" sz="2400" dirty="0" smtClean="0"/>
          </a:p>
          <a:p>
            <a:endParaRPr lang="en" sz="2400" dirty="0"/>
          </a:p>
        </p:txBody>
      </p:sp>
    </p:spTree>
  </p:cSld>
  <p:clrMapOvr>
    <a:masterClrMapping/>
  </p:clrMapOvr>
  <p:transition xmlns:p14="http://schemas.microsoft.com/office/powerpoint/2010/main" spd="slow">
    <p:cu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pic>
        <p:nvPicPr>
          <p:cNvPr id="178" name="Shape 178"/>
          <p:cNvPicPr preferRelativeResize="0"/>
          <p:nvPr/>
        </p:nvPicPr>
        <p:blipFill>
          <a:blip r:embed="rId3">
            <a:alphaModFix/>
          </a:blip>
          <a:stretch>
            <a:fillRect/>
          </a:stretch>
        </p:blipFill>
        <p:spPr>
          <a:xfrm>
            <a:off x="0" y="1617000"/>
            <a:ext cx="9143998" cy="4679248"/>
          </a:xfrm>
          <a:prstGeom prst="rect">
            <a:avLst/>
          </a:prstGeom>
          <a:noFill/>
          <a:ln>
            <a:noFill/>
          </a:ln>
        </p:spPr>
      </p:pic>
      <p:sp>
        <p:nvSpPr>
          <p:cNvPr id="179" name="Shape 179"/>
          <p:cNvSpPr txBox="1">
            <a:spLocks noGrp="1"/>
          </p:cNvSpPr>
          <p:nvPr>
            <p:ph type="body" idx="1"/>
          </p:nvPr>
        </p:nvSpPr>
        <p:spPr>
          <a:xfrm>
            <a:off x="287075" y="137275"/>
            <a:ext cx="8689199" cy="986100"/>
          </a:xfrm>
          <a:prstGeom prst="rect">
            <a:avLst/>
          </a:prstGeom>
        </p:spPr>
        <p:txBody>
          <a:bodyPr lIns="91425" tIns="91425" rIns="91425" bIns="91425" anchor="t" anchorCtr="0">
            <a:noAutofit/>
          </a:bodyPr>
          <a:lstStyle/>
          <a:p>
            <a:pPr lvl="0" rtl="0">
              <a:spcBef>
                <a:spcPts val="0"/>
              </a:spcBef>
              <a:buNone/>
            </a:pPr>
            <a:r>
              <a:rPr lang="en" sz="2400"/>
              <a:t>A full chromosome in the </a:t>
            </a:r>
            <a:r>
              <a:rPr lang="en" sz="2400" i="1"/>
              <a:t>A. ipaensis</a:t>
            </a:r>
            <a:r>
              <a:rPr lang="en" sz="2400"/>
              <a:t> browser</a:t>
            </a:r>
          </a:p>
        </p:txBody>
      </p:sp>
      <p:sp>
        <p:nvSpPr>
          <p:cNvPr id="180" name="Shape 180"/>
          <p:cNvSpPr txBox="1"/>
          <p:nvPr/>
        </p:nvSpPr>
        <p:spPr>
          <a:xfrm>
            <a:off x="3578075" y="3310025"/>
            <a:ext cx="1650000" cy="411299"/>
          </a:xfrm>
          <a:prstGeom prst="rect">
            <a:avLst/>
          </a:prstGeom>
          <a:noFill/>
          <a:ln>
            <a:noFill/>
          </a:ln>
        </p:spPr>
        <p:txBody>
          <a:bodyPr lIns="91425" tIns="91425" rIns="91425" bIns="91425" anchor="t" anchorCtr="0">
            <a:noAutofit/>
          </a:bodyPr>
          <a:lstStyle/>
          <a:p>
            <a:pPr lvl="0" rtl="0">
              <a:spcBef>
                <a:spcPts val="0"/>
              </a:spcBef>
              <a:buNone/>
            </a:pPr>
            <a:r>
              <a:rPr lang="en">
                <a:solidFill>
                  <a:srgbClr val="FF0000"/>
                </a:solidFill>
              </a:rPr>
              <a:t>Scaffolds</a:t>
            </a:r>
          </a:p>
        </p:txBody>
      </p:sp>
      <p:sp>
        <p:nvSpPr>
          <p:cNvPr id="181" name="Shape 181"/>
          <p:cNvSpPr txBox="1"/>
          <p:nvPr/>
        </p:nvSpPr>
        <p:spPr>
          <a:xfrm>
            <a:off x="3987950" y="3750975"/>
            <a:ext cx="1650000" cy="411299"/>
          </a:xfrm>
          <a:prstGeom prst="rect">
            <a:avLst/>
          </a:prstGeom>
          <a:noFill/>
          <a:ln>
            <a:noFill/>
          </a:ln>
        </p:spPr>
        <p:txBody>
          <a:bodyPr lIns="91425" tIns="91425" rIns="91425" bIns="91425" anchor="t" anchorCtr="0">
            <a:noAutofit/>
          </a:bodyPr>
          <a:lstStyle/>
          <a:p>
            <a:pPr lvl="0" rtl="0">
              <a:spcBef>
                <a:spcPts val="0"/>
              </a:spcBef>
              <a:buNone/>
            </a:pPr>
            <a:r>
              <a:rPr lang="en">
                <a:solidFill>
                  <a:srgbClr val="FF0000"/>
                </a:solidFill>
              </a:rPr>
              <a:t>Genes</a:t>
            </a:r>
          </a:p>
        </p:txBody>
      </p:sp>
      <p:sp>
        <p:nvSpPr>
          <p:cNvPr id="182" name="Shape 182"/>
          <p:cNvSpPr txBox="1"/>
          <p:nvPr/>
        </p:nvSpPr>
        <p:spPr>
          <a:xfrm>
            <a:off x="3359400" y="4162275"/>
            <a:ext cx="2425199" cy="411299"/>
          </a:xfrm>
          <a:prstGeom prst="rect">
            <a:avLst/>
          </a:prstGeom>
          <a:noFill/>
          <a:ln>
            <a:noFill/>
          </a:ln>
        </p:spPr>
        <p:txBody>
          <a:bodyPr lIns="91425" tIns="91425" rIns="91425" bIns="91425" anchor="t" anchorCtr="0">
            <a:noAutofit/>
          </a:bodyPr>
          <a:lstStyle/>
          <a:p>
            <a:pPr lvl="0" rtl="0">
              <a:spcBef>
                <a:spcPts val="0"/>
              </a:spcBef>
              <a:buClr>
                <a:srgbClr val="000000"/>
              </a:buClr>
              <a:buSzPct val="78571"/>
              <a:buFont typeface="Arial"/>
              <a:buNone/>
            </a:pPr>
            <a:r>
              <a:rPr lang="en">
                <a:solidFill>
                  <a:srgbClr val="FF0000"/>
                </a:solidFill>
              </a:rPr>
              <a:t>Correspondences with … </a:t>
            </a:r>
          </a:p>
        </p:txBody>
      </p:sp>
      <p:sp>
        <p:nvSpPr>
          <p:cNvPr id="183" name="Shape 183"/>
          <p:cNvSpPr txBox="1"/>
          <p:nvPr/>
        </p:nvSpPr>
        <p:spPr>
          <a:xfrm>
            <a:off x="5301475" y="4353525"/>
            <a:ext cx="1556400" cy="411299"/>
          </a:xfrm>
          <a:prstGeom prst="rect">
            <a:avLst/>
          </a:prstGeom>
          <a:noFill/>
          <a:ln>
            <a:noFill/>
          </a:ln>
        </p:spPr>
        <p:txBody>
          <a:bodyPr lIns="91425" tIns="91425" rIns="91425" bIns="91425" anchor="ctr" anchorCtr="0">
            <a:noAutofit/>
          </a:bodyPr>
          <a:lstStyle/>
          <a:p>
            <a:pPr lvl="0" rtl="0">
              <a:spcBef>
                <a:spcPts val="0"/>
              </a:spcBef>
              <a:buNone/>
            </a:pPr>
            <a:r>
              <a:rPr lang="en">
                <a:solidFill>
                  <a:srgbClr val="FF0000"/>
                </a:solidFill>
              </a:rPr>
              <a:t>A. duranensis</a:t>
            </a:r>
          </a:p>
        </p:txBody>
      </p:sp>
      <p:sp>
        <p:nvSpPr>
          <p:cNvPr id="184" name="Shape 184"/>
          <p:cNvSpPr txBox="1"/>
          <p:nvPr/>
        </p:nvSpPr>
        <p:spPr>
          <a:xfrm>
            <a:off x="5301475" y="4764825"/>
            <a:ext cx="1556400" cy="411299"/>
          </a:xfrm>
          <a:prstGeom prst="rect">
            <a:avLst/>
          </a:prstGeom>
          <a:noFill/>
          <a:ln>
            <a:noFill/>
          </a:ln>
        </p:spPr>
        <p:txBody>
          <a:bodyPr lIns="91425" tIns="91425" rIns="91425" bIns="91425" anchor="ctr" anchorCtr="0">
            <a:noAutofit/>
          </a:bodyPr>
          <a:lstStyle/>
          <a:p>
            <a:pPr lvl="0" rtl="0">
              <a:spcBef>
                <a:spcPts val="0"/>
              </a:spcBef>
              <a:buNone/>
            </a:pPr>
            <a:r>
              <a:rPr lang="en">
                <a:solidFill>
                  <a:srgbClr val="FF0000"/>
                </a:solidFill>
              </a:rPr>
              <a:t>common bean</a:t>
            </a:r>
          </a:p>
        </p:txBody>
      </p:sp>
      <p:sp>
        <p:nvSpPr>
          <p:cNvPr id="185" name="Shape 185"/>
          <p:cNvSpPr txBox="1"/>
          <p:nvPr/>
        </p:nvSpPr>
        <p:spPr>
          <a:xfrm>
            <a:off x="4634925" y="5465825"/>
            <a:ext cx="1556400" cy="411299"/>
          </a:xfrm>
          <a:prstGeom prst="rect">
            <a:avLst/>
          </a:prstGeom>
          <a:noFill/>
          <a:ln>
            <a:noFill/>
          </a:ln>
        </p:spPr>
        <p:txBody>
          <a:bodyPr lIns="91425" tIns="91425" rIns="91425" bIns="91425" anchor="ctr" anchorCtr="0">
            <a:noAutofit/>
          </a:bodyPr>
          <a:lstStyle/>
          <a:p>
            <a:pPr lvl="0" rtl="0">
              <a:spcBef>
                <a:spcPts val="0"/>
              </a:spcBef>
              <a:buNone/>
            </a:pPr>
            <a:r>
              <a:rPr lang="en">
                <a:solidFill>
                  <a:srgbClr val="FF0000"/>
                </a:solidFill>
              </a:rPr>
              <a:t>Markers</a:t>
            </a:r>
          </a:p>
        </p:txBody>
      </p:sp>
    </p:spTree>
  </p:cSld>
  <p:clrMapOvr>
    <a:masterClrMapping/>
  </p:clrMapOvr>
  <p:transition xmlns:p14="http://schemas.microsoft.com/office/powerpoint/2010/main" spd="slow">
    <p:cu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Shape 190"/>
          <p:cNvSpPr txBox="1">
            <a:spLocks noGrp="1"/>
          </p:cNvSpPr>
          <p:nvPr>
            <p:ph type="body" idx="1"/>
          </p:nvPr>
        </p:nvSpPr>
        <p:spPr>
          <a:xfrm>
            <a:off x="287075" y="137275"/>
            <a:ext cx="8689199" cy="986100"/>
          </a:xfrm>
          <a:prstGeom prst="rect">
            <a:avLst/>
          </a:prstGeom>
        </p:spPr>
        <p:txBody>
          <a:bodyPr lIns="91425" tIns="91425" rIns="91425" bIns="91425" anchor="t" anchorCtr="0">
            <a:noAutofit/>
          </a:bodyPr>
          <a:lstStyle/>
          <a:p>
            <a:pPr lvl="0" rtl="0">
              <a:spcBef>
                <a:spcPts val="0"/>
              </a:spcBef>
              <a:buNone/>
            </a:pPr>
            <a:r>
              <a:rPr lang="en" sz="2400"/>
              <a:t>Or: download the full genomes or gene predictions</a:t>
            </a:r>
          </a:p>
        </p:txBody>
      </p:sp>
      <p:pic>
        <p:nvPicPr>
          <p:cNvPr id="191" name="Shape 191"/>
          <p:cNvPicPr preferRelativeResize="0"/>
          <p:nvPr/>
        </p:nvPicPr>
        <p:blipFill>
          <a:blip r:embed="rId3">
            <a:alphaModFix/>
          </a:blip>
          <a:stretch>
            <a:fillRect/>
          </a:stretch>
        </p:blipFill>
        <p:spPr>
          <a:xfrm>
            <a:off x="0" y="1588063"/>
            <a:ext cx="9144001" cy="5185522"/>
          </a:xfrm>
          <a:prstGeom prst="rect">
            <a:avLst/>
          </a:prstGeom>
          <a:noFill/>
          <a:ln>
            <a:noFill/>
          </a:ln>
        </p:spPr>
      </p:pic>
      <p:sp>
        <p:nvSpPr>
          <p:cNvPr id="192" name="Shape 192"/>
          <p:cNvSpPr/>
          <p:nvPr/>
        </p:nvSpPr>
        <p:spPr>
          <a:xfrm>
            <a:off x="3257200" y="2302075"/>
            <a:ext cx="716100" cy="313500"/>
          </a:xfrm>
          <a:prstGeom prst="roundRect">
            <a:avLst>
              <a:gd name="adj" fmla="val 16667"/>
            </a:avLst>
          </a:prstGeom>
          <a:noFill/>
          <a:ln w="28575" cap="flat">
            <a:solidFill>
              <a:srgbClr val="CC0000"/>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93" name="Shape 193"/>
          <p:cNvSpPr/>
          <p:nvPr/>
        </p:nvSpPr>
        <p:spPr>
          <a:xfrm>
            <a:off x="79950" y="3572250"/>
            <a:ext cx="5795099" cy="582300"/>
          </a:xfrm>
          <a:prstGeom prst="roundRect">
            <a:avLst>
              <a:gd name="adj" fmla="val 16667"/>
            </a:avLst>
          </a:prstGeom>
          <a:noFill/>
          <a:ln w="28575" cap="flat">
            <a:solidFill>
              <a:srgbClr val="CC0000"/>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Tree>
  </p:cSld>
  <p:clrMapOvr>
    <a:masterClrMapping/>
  </p:clrMapOvr>
  <p:transition xmlns:p14="http://schemas.microsoft.com/office/powerpoint/2010/main" spd="slow">
    <p:cu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Shape 198"/>
          <p:cNvSpPr txBox="1">
            <a:spLocks noGrp="1"/>
          </p:cNvSpPr>
          <p:nvPr>
            <p:ph type="body" idx="1"/>
          </p:nvPr>
        </p:nvSpPr>
        <p:spPr>
          <a:xfrm>
            <a:off x="287075" y="137275"/>
            <a:ext cx="8689199" cy="986100"/>
          </a:xfrm>
          <a:prstGeom prst="rect">
            <a:avLst/>
          </a:prstGeom>
        </p:spPr>
        <p:txBody>
          <a:bodyPr lIns="91425" tIns="91425" rIns="91425" bIns="91425" anchor="t" anchorCtr="0">
            <a:noAutofit/>
          </a:bodyPr>
          <a:lstStyle/>
          <a:p>
            <a:pPr lvl="0" rtl="0">
              <a:spcBef>
                <a:spcPts val="0"/>
              </a:spcBef>
              <a:buNone/>
            </a:pPr>
            <a:r>
              <a:rPr lang="en" sz="2400" dirty="0">
                <a:solidFill>
                  <a:schemeClr val="tx1">
                    <a:lumMod val="50000"/>
                    <a:lumOff val="50000"/>
                  </a:schemeClr>
                </a:solidFill>
              </a:rPr>
              <a:t>Or: download the full genomes or gene predictions</a:t>
            </a:r>
          </a:p>
        </p:txBody>
      </p:sp>
      <p:pic>
        <p:nvPicPr>
          <p:cNvPr id="199" name="Shape 199"/>
          <p:cNvPicPr preferRelativeResize="0"/>
          <p:nvPr/>
        </p:nvPicPr>
        <p:blipFill>
          <a:blip r:embed="rId3">
            <a:alphaModFix/>
          </a:blip>
          <a:stretch>
            <a:fillRect/>
          </a:stretch>
        </p:blipFill>
        <p:spPr>
          <a:xfrm>
            <a:off x="492050" y="666750"/>
            <a:ext cx="6248400" cy="6191250"/>
          </a:xfrm>
          <a:prstGeom prst="rect">
            <a:avLst/>
          </a:prstGeom>
          <a:noFill/>
          <a:ln>
            <a:noFill/>
          </a:ln>
        </p:spPr>
      </p:pic>
      <p:cxnSp>
        <p:nvCxnSpPr>
          <p:cNvPr id="200" name="Shape 200"/>
          <p:cNvCxnSpPr/>
          <p:nvPr/>
        </p:nvCxnSpPr>
        <p:spPr>
          <a:xfrm flipH="1">
            <a:off x="6624175" y="2832398"/>
            <a:ext cx="373499" cy="211199"/>
          </a:xfrm>
          <a:prstGeom prst="straightConnector1">
            <a:avLst/>
          </a:prstGeom>
          <a:noFill/>
          <a:ln w="28575" cap="flat">
            <a:solidFill>
              <a:srgbClr val="FF0000"/>
            </a:solidFill>
            <a:prstDash val="solid"/>
            <a:round/>
            <a:headEnd type="none" w="lg" len="lg"/>
            <a:tailEnd type="triangle" w="lg" len="lg"/>
          </a:ln>
        </p:spPr>
      </p:cxnSp>
      <p:sp>
        <p:nvSpPr>
          <p:cNvPr id="201" name="Shape 201"/>
          <p:cNvSpPr txBox="1"/>
          <p:nvPr/>
        </p:nvSpPr>
        <p:spPr>
          <a:xfrm>
            <a:off x="7080550" y="2420874"/>
            <a:ext cx="1802100" cy="1897125"/>
          </a:xfrm>
          <a:prstGeom prst="rect">
            <a:avLst/>
          </a:prstGeom>
          <a:noFill/>
          <a:ln>
            <a:noFill/>
          </a:ln>
        </p:spPr>
        <p:txBody>
          <a:bodyPr lIns="91425" tIns="91425" rIns="91425" bIns="91425" anchor="t" anchorCtr="0">
            <a:noAutofit/>
          </a:bodyPr>
          <a:lstStyle/>
          <a:p>
            <a:pPr lvl="0" rtl="0">
              <a:spcBef>
                <a:spcPts val="0"/>
              </a:spcBef>
              <a:buNone/>
            </a:pPr>
            <a:r>
              <a:rPr lang="en" dirty="0">
                <a:solidFill>
                  <a:srgbClr val="FF0000"/>
                </a:solidFill>
              </a:rPr>
              <a:t>Basically: please use this data, but don’t scoop the PGC on major genome-scale </a:t>
            </a:r>
            <a:r>
              <a:rPr lang="en" dirty="0" smtClean="0">
                <a:solidFill>
                  <a:srgbClr val="FF0000"/>
                </a:solidFill>
              </a:rPr>
              <a:t>analyses</a:t>
            </a:r>
            <a:r>
              <a:rPr lang="en-US" dirty="0" smtClean="0">
                <a:solidFill>
                  <a:srgbClr val="FF0000"/>
                </a:solidFill>
              </a:rPr>
              <a:t>. Contact us if you have questions.</a:t>
            </a:r>
            <a:endParaRPr lang="en" dirty="0">
              <a:solidFill>
                <a:srgbClr val="FF0000"/>
              </a:solidFill>
            </a:endParaRPr>
          </a:p>
        </p:txBody>
      </p:sp>
    </p:spTree>
  </p:cSld>
  <p:clrMapOvr>
    <a:masterClrMapping/>
  </p:clrMapOvr>
  <p:transition xmlns:p14="http://schemas.microsoft.com/office/powerpoint/2010/main" spd="slow">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61"/>
        <p:cNvGrpSpPr/>
        <p:nvPr/>
      </p:nvGrpSpPr>
      <p:grpSpPr>
        <a:xfrm>
          <a:off x="0" y="0"/>
          <a:ext cx="0" cy="0"/>
          <a:chOff x="0" y="0"/>
          <a:chExt cx="0" cy="0"/>
        </a:xfrm>
      </p:grpSpPr>
      <p:sp>
        <p:nvSpPr>
          <p:cNvPr id="862" name="Shape 862"/>
          <p:cNvSpPr txBox="1"/>
          <p:nvPr/>
        </p:nvSpPr>
        <p:spPr>
          <a:xfrm>
            <a:off x="333750" y="259148"/>
            <a:ext cx="8555399" cy="6548052"/>
          </a:xfrm>
          <a:prstGeom prst="rect">
            <a:avLst/>
          </a:prstGeom>
          <a:noFill/>
          <a:ln>
            <a:noFill/>
          </a:ln>
        </p:spPr>
        <p:txBody>
          <a:bodyPr lIns="91425" tIns="91425" rIns="91425" bIns="91425" anchor="t" anchorCtr="0">
            <a:noAutofit/>
          </a:bodyPr>
          <a:lstStyle/>
          <a:p>
            <a:pPr rtl="0">
              <a:spcBef>
                <a:spcPts val="0"/>
              </a:spcBef>
              <a:buNone/>
            </a:pPr>
            <a:r>
              <a:rPr lang="en-US" sz="2800" b="1" dirty="0" smtClean="0"/>
              <a:t>Contributors to </a:t>
            </a:r>
            <a:r>
              <a:rPr lang="en-US" sz="2800" b="1" dirty="0" err="1" smtClean="0"/>
              <a:t>PeanutBase</a:t>
            </a:r>
            <a:r>
              <a:rPr lang="en-US" sz="2800" b="1" dirty="0" smtClean="0"/>
              <a:t> development</a:t>
            </a:r>
            <a:endParaRPr lang="en" sz="2800" b="1" dirty="0"/>
          </a:p>
          <a:p>
            <a:pPr rtl="0">
              <a:spcBef>
                <a:spcPts val="0"/>
              </a:spcBef>
              <a:buNone/>
            </a:pPr>
            <a:endParaRPr sz="800" dirty="0"/>
          </a:p>
          <a:p>
            <a:pPr rtl="0">
              <a:spcBef>
                <a:spcPts val="0"/>
              </a:spcBef>
              <a:buNone/>
            </a:pPr>
            <a:r>
              <a:rPr lang="en" sz="1800" b="1" u="sng" dirty="0"/>
              <a:t>Iowa Statue University/PeanutBase</a:t>
            </a:r>
          </a:p>
          <a:p>
            <a:pPr marL="285750" indent="-285750">
              <a:buFont typeface="Arial"/>
              <a:buChar char="•"/>
            </a:pPr>
            <a:r>
              <a:rPr lang="en" sz="1800" b="1" dirty="0"/>
              <a:t>Julie Dickerson</a:t>
            </a:r>
            <a:r>
              <a:rPr lang="en" sz="1800" dirty="0"/>
              <a:t> - lead PI</a:t>
            </a:r>
          </a:p>
          <a:p>
            <a:pPr marL="285750" indent="-285750">
              <a:buFont typeface="Arial"/>
              <a:buChar char="•"/>
            </a:pPr>
            <a:r>
              <a:rPr lang="en" sz="1800" dirty="0"/>
              <a:t>Sudhansu Dash - geneticist and computational biologist </a:t>
            </a:r>
          </a:p>
          <a:p>
            <a:pPr marL="285750" indent="-285750">
              <a:buFont typeface="Arial"/>
              <a:buChar char="•"/>
            </a:pPr>
            <a:r>
              <a:rPr lang="en-US" sz="1800" dirty="0" smtClean="0"/>
              <a:t>                                 </a:t>
            </a:r>
            <a:r>
              <a:rPr lang="en" sz="1800" dirty="0" smtClean="0"/>
              <a:t>(</a:t>
            </a:r>
            <a:r>
              <a:rPr lang="en" sz="1800" dirty="0"/>
              <a:t>content developer and curatorial lead)</a:t>
            </a:r>
          </a:p>
          <a:p>
            <a:pPr marL="285750" indent="-285750">
              <a:buFont typeface="Arial"/>
              <a:buChar char="•"/>
            </a:pPr>
            <a:r>
              <a:rPr lang="en" sz="1800" dirty="0"/>
              <a:t>Ethy Cannon - bioinformatics engineer</a:t>
            </a:r>
          </a:p>
          <a:p>
            <a:pPr marL="285750" indent="-285750">
              <a:buFont typeface="Arial"/>
              <a:buChar char="•"/>
            </a:pPr>
            <a:r>
              <a:rPr lang="en" sz="1800" dirty="0">
                <a:solidFill>
                  <a:schemeClr val="dk1"/>
                </a:solidFill>
              </a:rPr>
              <a:t>Deepak Bitragunta</a:t>
            </a:r>
            <a:r>
              <a:rPr lang="en" sz="1800" dirty="0"/>
              <a:t> - student programmer</a:t>
            </a:r>
          </a:p>
          <a:p>
            <a:pPr lvl="0" rtl="0">
              <a:spcBef>
                <a:spcPts val="0"/>
              </a:spcBef>
              <a:buClr>
                <a:schemeClr val="dk1"/>
              </a:buClr>
              <a:buFont typeface="Arial"/>
              <a:buNone/>
            </a:pPr>
            <a:endParaRPr sz="800" dirty="0">
              <a:solidFill>
                <a:schemeClr val="dk1"/>
              </a:solidFill>
            </a:endParaRPr>
          </a:p>
          <a:p>
            <a:pPr lvl="0" rtl="0">
              <a:spcBef>
                <a:spcPts val="0"/>
              </a:spcBef>
              <a:buClr>
                <a:schemeClr val="dk1"/>
              </a:buClr>
              <a:buSzPct val="78571"/>
              <a:buFont typeface="Arial"/>
              <a:buNone/>
            </a:pPr>
            <a:r>
              <a:rPr lang="en" sz="1800" b="1" u="sng" dirty="0" smtClean="0">
                <a:solidFill>
                  <a:schemeClr val="dk1"/>
                </a:solidFill>
              </a:rPr>
              <a:t>USDA-ARS</a:t>
            </a:r>
            <a:r>
              <a:rPr lang="en-US" sz="1800" b="1" u="sng" dirty="0" smtClean="0">
                <a:solidFill>
                  <a:schemeClr val="dk1"/>
                </a:solidFill>
              </a:rPr>
              <a:t> at Ames, IA</a:t>
            </a:r>
            <a:endParaRPr lang="en" sz="1800" b="1" u="sng" dirty="0">
              <a:solidFill>
                <a:schemeClr val="dk1"/>
              </a:solidFill>
            </a:endParaRPr>
          </a:p>
          <a:p>
            <a:pPr marL="285750" lvl="0" indent="-285750" rtl="0">
              <a:spcBef>
                <a:spcPts val="0"/>
              </a:spcBef>
              <a:buClr>
                <a:schemeClr val="dk1"/>
              </a:buClr>
              <a:buSzPct val="78571"/>
              <a:buFont typeface="Arial"/>
              <a:buChar char="•"/>
            </a:pPr>
            <a:r>
              <a:rPr lang="en" sz="1800" b="1" dirty="0">
                <a:solidFill>
                  <a:schemeClr val="dk1"/>
                </a:solidFill>
              </a:rPr>
              <a:t>Steven Cannon</a:t>
            </a:r>
            <a:r>
              <a:rPr lang="en" sz="1800" dirty="0">
                <a:solidFill>
                  <a:schemeClr val="dk1"/>
                </a:solidFill>
              </a:rPr>
              <a:t> - lead</a:t>
            </a:r>
          </a:p>
          <a:p>
            <a:pPr marL="285750" lvl="0" indent="-285750" rtl="0">
              <a:spcBef>
                <a:spcPts val="0"/>
              </a:spcBef>
              <a:buClr>
                <a:schemeClr val="dk1"/>
              </a:buClr>
              <a:buSzPct val="78571"/>
              <a:buFont typeface="Arial"/>
              <a:buChar char="•"/>
            </a:pPr>
            <a:r>
              <a:rPr lang="en" sz="1800" dirty="0">
                <a:solidFill>
                  <a:schemeClr val="dk1"/>
                </a:solidFill>
              </a:rPr>
              <a:t>Nathan Weeks - IT specialist and computational biologist</a:t>
            </a:r>
          </a:p>
          <a:p>
            <a:pPr marL="285750" lvl="0" indent="-285750" rtl="0">
              <a:spcBef>
                <a:spcPts val="0"/>
              </a:spcBef>
              <a:buClr>
                <a:schemeClr val="dk1"/>
              </a:buClr>
              <a:buSzPct val="78571"/>
              <a:buFont typeface="Arial"/>
              <a:buChar char="•"/>
            </a:pPr>
            <a:r>
              <a:rPr lang="en" sz="1800" dirty="0">
                <a:solidFill>
                  <a:schemeClr val="dk1"/>
                </a:solidFill>
              </a:rPr>
              <a:t>Scott Kalberer - curator</a:t>
            </a:r>
          </a:p>
          <a:p>
            <a:pPr marL="285750" lvl="0" indent="-285750" rtl="0">
              <a:spcBef>
                <a:spcPts val="0"/>
              </a:spcBef>
              <a:buClr>
                <a:schemeClr val="dk1"/>
              </a:buClr>
              <a:buSzPct val="78571"/>
              <a:buFont typeface="Arial"/>
              <a:buChar char="•"/>
            </a:pPr>
            <a:r>
              <a:rPr lang="en" sz="1800" dirty="0">
                <a:solidFill>
                  <a:schemeClr val="dk1"/>
                </a:solidFill>
              </a:rPr>
              <a:t>Jugpreet Singh - postdoc</a:t>
            </a:r>
          </a:p>
          <a:p>
            <a:pPr marL="285750" lvl="0" indent="-285750" rtl="0">
              <a:spcBef>
                <a:spcPts val="0"/>
              </a:spcBef>
              <a:buClr>
                <a:schemeClr val="dk1"/>
              </a:buClr>
              <a:buSzPct val="78571"/>
              <a:buFont typeface="Arial"/>
              <a:buChar char="•"/>
            </a:pPr>
            <a:r>
              <a:rPr lang="en" sz="1800" dirty="0">
                <a:solidFill>
                  <a:schemeClr val="dk1"/>
                </a:solidFill>
              </a:rPr>
              <a:t>Wei Huang - genome browser</a:t>
            </a:r>
          </a:p>
          <a:p>
            <a:pPr marL="285750" lvl="0" indent="-285750" rtl="0">
              <a:spcBef>
                <a:spcPts val="0"/>
              </a:spcBef>
              <a:buClr>
                <a:schemeClr val="dk1"/>
              </a:buClr>
              <a:buSzPct val="78571"/>
              <a:buFont typeface="Arial"/>
              <a:buChar char="•"/>
            </a:pPr>
            <a:r>
              <a:rPr lang="en" sz="1800" dirty="0">
                <a:solidFill>
                  <a:schemeClr val="dk1"/>
                </a:solidFill>
              </a:rPr>
              <a:t>Longhui Ren - gene model </a:t>
            </a:r>
            <a:r>
              <a:rPr lang="en" sz="1800" dirty="0" smtClean="0">
                <a:solidFill>
                  <a:schemeClr val="dk1"/>
                </a:solidFill>
              </a:rPr>
              <a:t>analysis</a:t>
            </a:r>
            <a:endParaRPr lang="en-US" sz="1800" dirty="0" smtClean="0">
              <a:solidFill>
                <a:schemeClr val="dk1"/>
              </a:solidFill>
            </a:endParaRPr>
          </a:p>
          <a:p>
            <a:pPr marL="285750" lvl="0" indent="-285750">
              <a:buClr>
                <a:schemeClr val="dk1"/>
              </a:buClr>
              <a:buSzPct val="78571"/>
              <a:buFont typeface="Arial"/>
              <a:buChar char="•"/>
            </a:pPr>
            <a:r>
              <a:rPr lang="en-US" sz="1800" dirty="0" err="1" smtClean="0">
                <a:solidFill>
                  <a:schemeClr val="dk1"/>
                </a:solidFill>
              </a:rPr>
              <a:t>Vikas</a:t>
            </a:r>
            <a:r>
              <a:rPr lang="en-US" sz="1800" dirty="0" smtClean="0">
                <a:solidFill>
                  <a:schemeClr val="dk1"/>
                </a:solidFill>
              </a:rPr>
              <a:t> </a:t>
            </a:r>
            <a:r>
              <a:rPr lang="en-US" sz="1800" dirty="0" err="1" smtClean="0">
                <a:solidFill>
                  <a:schemeClr val="dk1"/>
                </a:solidFill>
              </a:rPr>
              <a:t>Belamkar</a:t>
            </a:r>
            <a:r>
              <a:rPr lang="en" sz="1800" dirty="0">
                <a:solidFill>
                  <a:schemeClr val="dk1"/>
                </a:solidFill>
              </a:rPr>
              <a:t> - </a:t>
            </a:r>
            <a:r>
              <a:rPr lang="en-US" sz="1800" dirty="0" smtClean="0">
                <a:solidFill>
                  <a:schemeClr val="dk1"/>
                </a:solidFill>
              </a:rPr>
              <a:t>use cases; biological guidance</a:t>
            </a:r>
            <a:endParaRPr lang="en" sz="1800" dirty="0">
              <a:solidFill>
                <a:schemeClr val="dk1"/>
              </a:solidFill>
            </a:endParaRPr>
          </a:p>
          <a:p>
            <a:pPr rtl="0">
              <a:spcBef>
                <a:spcPts val="0"/>
              </a:spcBef>
              <a:buNone/>
            </a:pPr>
            <a:endParaRPr sz="800" dirty="0"/>
          </a:p>
          <a:p>
            <a:pPr rtl="0">
              <a:spcBef>
                <a:spcPts val="0"/>
              </a:spcBef>
              <a:buNone/>
            </a:pPr>
            <a:r>
              <a:rPr lang="en" sz="1800" b="1" u="sng" dirty="0"/>
              <a:t>National Center for Genomic Resources</a:t>
            </a:r>
            <a:r>
              <a:rPr lang="en" sz="1800" b="1" u="sng" dirty="0" smtClean="0"/>
              <a:t>/</a:t>
            </a:r>
            <a:endParaRPr lang="en" sz="1800" b="1" u="sng" dirty="0"/>
          </a:p>
          <a:p>
            <a:pPr marL="285750" indent="-285750">
              <a:buFont typeface="Arial"/>
              <a:buChar char="•"/>
            </a:pPr>
            <a:r>
              <a:rPr lang="en" sz="1800" b="1" dirty="0"/>
              <a:t>Andrew Farmer</a:t>
            </a:r>
            <a:r>
              <a:rPr lang="en" sz="1800" dirty="0"/>
              <a:t> </a:t>
            </a:r>
            <a:r>
              <a:rPr lang="en" sz="1800" dirty="0" smtClean="0"/>
              <a:t>– lead</a:t>
            </a:r>
            <a:r>
              <a:rPr lang="en-US" sz="1800" dirty="0" smtClean="0"/>
              <a:t>,</a:t>
            </a:r>
            <a:r>
              <a:rPr lang="en-US" sz="1800" dirty="0"/>
              <a:t> </a:t>
            </a:r>
            <a:r>
              <a:rPr lang="en" sz="1800" dirty="0"/>
              <a:t>Legume Information System</a:t>
            </a:r>
          </a:p>
          <a:p>
            <a:pPr marL="285750" indent="-285750" rtl="0">
              <a:spcBef>
                <a:spcPts val="0"/>
              </a:spcBef>
              <a:buFont typeface="Arial"/>
              <a:buChar char="•"/>
            </a:pPr>
            <a:r>
              <a:rPr lang="en" sz="1800" dirty="0"/>
              <a:t>Alex Rice (alumnus) - phylogenetic tree viewer</a:t>
            </a:r>
          </a:p>
          <a:p>
            <a:pPr marL="285750" indent="-285750" rtl="0">
              <a:spcBef>
                <a:spcPts val="0"/>
              </a:spcBef>
              <a:buFont typeface="Arial"/>
              <a:buChar char="•"/>
            </a:pPr>
            <a:r>
              <a:rPr lang="en" sz="1800" dirty="0">
                <a:solidFill>
                  <a:srgbClr val="212121"/>
                </a:solidFill>
              </a:rPr>
              <a:t>Pooja E. Umale - database loading, scripting</a:t>
            </a:r>
          </a:p>
          <a:p>
            <a:pPr marL="285750" indent="-285750" rtl="0">
              <a:spcBef>
                <a:spcPts val="0"/>
              </a:spcBef>
              <a:buFont typeface="Arial"/>
              <a:buChar char="•"/>
            </a:pPr>
            <a:r>
              <a:rPr lang="en" sz="1800" dirty="0"/>
              <a:t>Hrishikesh A. Lokhande - web development</a:t>
            </a:r>
          </a:p>
          <a:p>
            <a:pPr marL="285750" indent="-285750" rtl="0">
              <a:spcBef>
                <a:spcPts val="0"/>
              </a:spcBef>
              <a:buFont typeface="Arial"/>
              <a:buChar char="•"/>
            </a:pPr>
            <a:r>
              <a:rPr lang="en" sz="1800" dirty="0"/>
              <a:t>Alan Cleary - </a:t>
            </a:r>
            <a:r>
              <a:rPr lang="en" sz="1800" dirty="0">
                <a:solidFill>
                  <a:srgbClr val="212121"/>
                </a:solidFill>
              </a:rPr>
              <a:t>web development, database loading, scripting</a:t>
            </a:r>
          </a:p>
          <a:p>
            <a:pPr>
              <a:spcBef>
                <a:spcPts val="0"/>
              </a:spcBef>
              <a:buNone/>
            </a:pPr>
            <a:endParaRPr sz="1800" dirty="0"/>
          </a:p>
        </p:txBody>
      </p:sp>
      <p:pic>
        <p:nvPicPr>
          <p:cNvPr id="863" name="Shape 863"/>
          <p:cNvPicPr preferRelativeResize="0"/>
          <p:nvPr/>
        </p:nvPicPr>
        <p:blipFill>
          <a:blip r:embed="rId3">
            <a:alphaModFix/>
          </a:blip>
          <a:stretch>
            <a:fillRect/>
          </a:stretch>
        </p:blipFill>
        <p:spPr>
          <a:xfrm>
            <a:off x="7179526" y="5151914"/>
            <a:ext cx="1076325" cy="533400"/>
          </a:xfrm>
          <a:prstGeom prst="rect">
            <a:avLst/>
          </a:prstGeom>
          <a:noFill/>
          <a:ln>
            <a:noFill/>
          </a:ln>
        </p:spPr>
      </p:pic>
      <p:pic>
        <p:nvPicPr>
          <p:cNvPr id="864" name="Shape 864"/>
          <p:cNvPicPr preferRelativeResize="0"/>
          <p:nvPr/>
        </p:nvPicPr>
        <p:blipFill>
          <a:blip r:embed="rId4">
            <a:alphaModFix/>
          </a:blip>
          <a:stretch>
            <a:fillRect/>
          </a:stretch>
        </p:blipFill>
        <p:spPr>
          <a:xfrm>
            <a:off x="7196310" y="2863448"/>
            <a:ext cx="751806" cy="533400"/>
          </a:xfrm>
          <a:prstGeom prst="rect">
            <a:avLst/>
          </a:prstGeom>
          <a:noFill/>
          <a:ln>
            <a:noFill/>
          </a:ln>
        </p:spPr>
      </p:pic>
      <p:pic>
        <p:nvPicPr>
          <p:cNvPr id="865" name="Shape 865"/>
          <p:cNvPicPr preferRelativeResize="0"/>
          <p:nvPr/>
        </p:nvPicPr>
        <p:blipFill>
          <a:blip r:embed="rId5">
            <a:alphaModFix/>
          </a:blip>
          <a:stretch>
            <a:fillRect/>
          </a:stretch>
        </p:blipFill>
        <p:spPr>
          <a:xfrm>
            <a:off x="7024191" y="1231182"/>
            <a:ext cx="833025" cy="628282"/>
          </a:xfrm>
          <a:prstGeom prst="rect">
            <a:avLst/>
          </a:prstGeom>
          <a:noFill/>
          <a:ln>
            <a:noFill/>
          </a:ln>
        </p:spPr>
      </p:pic>
      <p:cxnSp>
        <p:nvCxnSpPr>
          <p:cNvPr id="3" name="Straight Connector 2"/>
          <p:cNvCxnSpPr/>
          <p:nvPr/>
        </p:nvCxnSpPr>
        <p:spPr>
          <a:xfrm>
            <a:off x="689350" y="1729832"/>
            <a:ext cx="1672850"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689350" y="2263232"/>
            <a:ext cx="1291850"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698500" y="3761832"/>
            <a:ext cx="1498600"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698500" y="4041232"/>
            <a:ext cx="1498600"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698500" y="4295232"/>
            <a:ext cx="1143000"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698500" y="5249307"/>
            <a:ext cx="1663700"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43673640"/>
      </p:ext>
    </p:extLst>
  </p:cSld>
  <p:clrMapOvr>
    <a:masterClrMapping/>
  </p:clrMapOvr>
  <p:transition xmlns:p14="http://schemas.microsoft.com/office/powerpoint/2010/main" spd="slow">
    <p:cu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Shape 206"/>
          <p:cNvSpPr txBox="1">
            <a:spLocks noGrp="1"/>
          </p:cNvSpPr>
          <p:nvPr>
            <p:ph type="body" idx="1"/>
          </p:nvPr>
        </p:nvSpPr>
        <p:spPr>
          <a:xfrm>
            <a:off x="287075" y="137275"/>
            <a:ext cx="8689199" cy="986100"/>
          </a:xfrm>
          <a:prstGeom prst="rect">
            <a:avLst/>
          </a:prstGeom>
        </p:spPr>
        <p:txBody>
          <a:bodyPr lIns="91425" tIns="91425" rIns="91425" bIns="91425" anchor="t" anchorCtr="0">
            <a:noAutofit/>
          </a:bodyPr>
          <a:lstStyle/>
          <a:p>
            <a:pPr lvl="0" rtl="0">
              <a:spcBef>
                <a:spcPts val="0"/>
              </a:spcBef>
              <a:buNone/>
            </a:pPr>
            <a:r>
              <a:rPr lang="en" sz="2400">
                <a:solidFill>
                  <a:srgbClr val="999999"/>
                </a:solidFill>
              </a:rPr>
              <a:t>Or: download the full genomes or </a:t>
            </a:r>
            <a:r>
              <a:rPr lang="en" sz="2400" u="sng">
                <a:solidFill>
                  <a:srgbClr val="999999"/>
                </a:solidFill>
              </a:rPr>
              <a:t>gene predictions</a:t>
            </a:r>
          </a:p>
        </p:txBody>
      </p:sp>
      <p:pic>
        <p:nvPicPr>
          <p:cNvPr id="207" name="Shape 207"/>
          <p:cNvPicPr preferRelativeResize="0"/>
          <p:nvPr/>
        </p:nvPicPr>
        <p:blipFill>
          <a:blip r:embed="rId3">
            <a:alphaModFix/>
          </a:blip>
          <a:stretch>
            <a:fillRect/>
          </a:stretch>
        </p:blipFill>
        <p:spPr>
          <a:xfrm>
            <a:off x="59675" y="1703342"/>
            <a:ext cx="9143999" cy="3112265"/>
          </a:xfrm>
          <a:prstGeom prst="rect">
            <a:avLst/>
          </a:prstGeom>
          <a:noFill/>
          <a:ln>
            <a:noFill/>
          </a:ln>
        </p:spPr>
      </p:pic>
      <p:sp>
        <p:nvSpPr>
          <p:cNvPr id="208" name="Shape 208"/>
          <p:cNvSpPr/>
          <p:nvPr/>
        </p:nvSpPr>
        <p:spPr>
          <a:xfrm>
            <a:off x="4346575" y="3063000"/>
            <a:ext cx="716100" cy="313500"/>
          </a:xfrm>
          <a:prstGeom prst="roundRect">
            <a:avLst>
              <a:gd name="adj" fmla="val 16667"/>
            </a:avLst>
          </a:prstGeom>
          <a:noFill/>
          <a:ln w="28575" cap="flat">
            <a:solidFill>
              <a:srgbClr val="CC0000"/>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209" name="Shape 209"/>
          <p:cNvSpPr/>
          <p:nvPr/>
        </p:nvSpPr>
        <p:spPr>
          <a:xfrm>
            <a:off x="285600" y="3063000"/>
            <a:ext cx="716100" cy="313500"/>
          </a:xfrm>
          <a:prstGeom prst="roundRect">
            <a:avLst>
              <a:gd name="adj" fmla="val 16667"/>
            </a:avLst>
          </a:prstGeom>
          <a:noFill/>
          <a:ln w="28575" cap="flat">
            <a:solidFill>
              <a:srgbClr val="CC0000"/>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pic>
        <p:nvPicPr>
          <p:cNvPr id="210" name="Shape 210"/>
          <p:cNvPicPr preferRelativeResize="0"/>
          <p:nvPr/>
        </p:nvPicPr>
        <p:blipFill>
          <a:blip r:embed="rId4">
            <a:alphaModFix/>
          </a:blip>
          <a:stretch>
            <a:fillRect/>
          </a:stretch>
        </p:blipFill>
        <p:spPr>
          <a:xfrm>
            <a:off x="7396349" y="0"/>
            <a:ext cx="1505099" cy="1775899"/>
          </a:xfrm>
          <a:prstGeom prst="rect">
            <a:avLst/>
          </a:prstGeom>
          <a:noFill/>
          <a:ln>
            <a:noFill/>
          </a:ln>
        </p:spPr>
      </p:pic>
      <p:sp>
        <p:nvSpPr>
          <p:cNvPr id="211" name="Shape 211"/>
          <p:cNvSpPr txBox="1"/>
          <p:nvPr/>
        </p:nvSpPr>
        <p:spPr>
          <a:xfrm>
            <a:off x="7396350" y="1695950"/>
            <a:ext cx="1802100" cy="464099"/>
          </a:xfrm>
          <a:prstGeom prst="rect">
            <a:avLst/>
          </a:prstGeom>
          <a:noFill/>
          <a:ln>
            <a:noFill/>
          </a:ln>
        </p:spPr>
        <p:txBody>
          <a:bodyPr lIns="91425" tIns="91425" rIns="91425" bIns="91425" anchor="t" anchorCtr="0">
            <a:noAutofit/>
          </a:bodyPr>
          <a:lstStyle/>
          <a:p>
            <a:pPr lvl="0" rtl="0">
              <a:spcBef>
                <a:spcPts val="0"/>
              </a:spcBef>
              <a:buNone/>
            </a:pPr>
            <a:r>
              <a:rPr lang="en">
                <a:solidFill>
                  <a:srgbClr val="FF0000"/>
                </a:solidFill>
              </a:rPr>
              <a:t>Andrew Farmer (NCGR)</a:t>
            </a:r>
          </a:p>
        </p:txBody>
      </p:sp>
      <p:sp>
        <p:nvSpPr>
          <p:cNvPr id="212" name="Shape 212"/>
          <p:cNvSpPr txBox="1"/>
          <p:nvPr/>
        </p:nvSpPr>
        <p:spPr>
          <a:xfrm>
            <a:off x="1205675" y="2720425"/>
            <a:ext cx="1298700" cy="313500"/>
          </a:xfrm>
          <a:prstGeom prst="rect">
            <a:avLst/>
          </a:prstGeom>
          <a:noFill/>
          <a:ln>
            <a:noFill/>
          </a:ln>
        </p:spPr>
        <p:txBody>
          <a:bodyPr lIns="91425" tIns="91425" rIns="91425" bIns="91425" anchor="t" anchorCtr="0">
            <a:noAutofit/>
          </a:bodyPr>
          <a:lstStyle/>
          <a:p>
            <a:pPr lvl="0" rtl="0">
              <a:spcBef>
                <a:spcPts val="0"/>
              </a:spcBef>
              <a:buNone/>
            </a:pPr>
            <a:r>
              <a:rPr lang="en">
                <a:solidFill>
                  <a:srgbClr val="FF0000"/>
                </a:solidFill>
              </a:rPr>
              <a:t>BGI</a:t>
            </a:r>
          </a:p>
        </p:txBody>
      </p:sp>
      <p:sp>
        <p:nvSpPr>
          <p:cNvPr id="213" name="Shape 213"/>
          <p:cNvSpPr txBox="1"/>
          <p:nvPr/>
        </p:nvSpPr>
        <p:spPr>
          <a:xfrm>
            <a:off x="1205675" y="3033925"/>
            <a:ext cx="1298700" cy="313500"/>
          </a:xfrm>
          <a:prstGeom prst="rect">
            <a:avLst/>
          </a:prstGeom>
          <a:noFill/>
          <a:ln>
            <a:noFill/>
          </a:ln>
        </p:spPr>
        <p:txBody>
          <a:bodyPr lIns="91425" tIns="91425" rIns="91425" bIns="91425" anchor="t" anchorCtr="0">
            <a:noAutofit/>
          </a:bodyPr>
          <a:lstStyle/>
          <a:p>
            <a:pPr lvl="0" rtl="0">
              <a:spcBef>
                <a:spcPts val="0"/>
              </a:spcBef>
              <a:buNone/>
            </a:pPr>
            <a:r>
              <a:rPr lang="en">
                <a:solidFill>
                  <a:srgbClr val="FF0000"/>
                </a:solidFill>
              </a:rPr>
              <a:t>NCGR</a:t>
            </a:r>
          </a:p>
        </p:txBody>
      </p:sp>
    </p:spTree>
  </p:cSld>
  <p:clrMapOvr>
    <a:masterClrMapping/>
  </p:clrMapOvr>
  <p:transition xmlns:p14="http://schemas.microsoft.com/office/powerpoint/2010/main" spd="slow">
    <p:cu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Shape 218"/>
          <p:cNvSpPr txBox="1">
            <a:spLocks noGrp="1"/>
          </p:cNvSpPr>
          <p:nvPr>
            <p:ph type="body" idx="1"/>
          </p:nvPr>
        </p:nvSpPr>
        <p:spPr>
          <a:xfrm>
            <a:off x="411875" y="383050"/>
            <a:ext cx="8540999" cy="3912000"/>
          </a:xfrm>
          <a:prstGeom prst="rect">
            <a:avLst/>
          </a:prstGeom>
        </p:spPr>
        <p:txBody>
          <a:bodyPr lIns="91425" tIns="91425" rIns="91425" bIns="91425" anchor="t" anchorCtr="0">
            <a:noAutofit/>
          </a:bodyPr>
          <a:lstStyle/>
          <a:p>
            <a:pPr marL="0" marR="0" lvl="0" indent="0" algn="l" rtl="0">
              <a:lnSpc>
                <a:spcPct val="100000"/>
              </a:lnSpc>
              <a:spcBef>
                <a:spcPts val="600"/>
              </a:spcBef>
              <a:spcAft>
                <a:spcPts val="0"/>
              </a:spcAft>
              <a:buClr>
                <a:srgbClr val="000000"/>
              </a:buClr>
              <a:buSzPct val="36666"/>
              <a:buFont typeface="Arial"/>
              <a:buNone/>
            </a:pPr>
            <a:r>
              <a:rPr lang="en" dirty="0"/>
              <a:t>Some projects in the coming year:</a:t>
            </a:r>
          </a:p>
          <a:p>
            <a:pPr marL="457200" lvl="0" indent="-381000" rtl="0">
              <a:spcBef>
                <a:spcPts val="0"/>
              </a:spcBef>
              <a:buClr>
                <a:schemeClr val="dk1"/>
              </a:buClr>
              <a:buSzPct val="100000"/>
              <a:buFont typeface="Arial"/>
              <a:buChar char="-"/>
            </a:pPr>
            <a:r>
              <a:rPr lang="en" sz="2400" dirty="0"/>
              <a:t>Tetraploid genome assembly and annotation with the PGI</a:t>
            </a:r>
          </a:p>
          <a:p>
            <a:pPr marL="457200" lvl="0" indent="-381000" rtl="0">
              <a:spcBef>
                <a:spcPts val="0"/>
              </a:spcBef>
              <a:buClr>
                <a:schemeClr val="dk1"/>
              </a:buClr>
              <a:buSzPct val="100000"/>
              <a:buFont typeface="Arial"/>
              <a:buChar char="-"/>
            </a:pPr>
            <a:r>
              <a:rPr lang="en" sz="2400" dirty="0"/>
              <a:t>Helping handle RIL GBS analysis (Holbrook, Guo et al.)</a:t>
            </a:r>
          </a:p>
          <a:p>
            <a:pPr marL="457200" lvl="0" indent="-381000" rtl="0">
              <a:spcBef>
                <a:spcPts val="0"/>
              </a:spcBef>
              <a:buClr>
                <a:schemeClr val="dk1"/>
              </a:buClr>
              <a:buSzPct val="100000"/>
              <a:buFont typeface="Arial"/>
              <a:buChar char="-"/>
            </a:pPr>
            <a:r>
              <a:rPr lang="en" sz="2400" dirty="0"/>
              <a:t>Adding and further linking in markers and maps</a:t>
            </a:r>
          </a:p>
          <a:p>
            <a:pPr marL="457200" lvl="0" indent="-381000" rtl="0">
              <a:spcBef>
                <a:spcPts val="0"/>
              </a:spcBef>
              <a:buClr>
                <a:schemeClr val="dk1"/>
              </a:buClr>
              <a:buSzPct val="100000"/>
              <a:buFont typeface="Arial"/>
              <a:buChar char="-"/>
            </a:pPr>
            <a:r>
              <a:rPr lang="en" sz="2400" dirty="0"/>
              <a:t>Many </a:t>
            </a:r>
            <a:r>
              <a:rPr lang="en" sz="2400" dirty="0" smtClean="0"/>
              <a:t>more QTLs</a:t>
            </a:r>
            <a:r>
              <a:rPr lang="en-US" sz="2400" dirty="0" smtClean="0"/>
              <a:t>, markers for important traits</a:t>
            </a:r>
            <a:r>
              <a:rPr lang="en" sz="2400" dirty="0" smtClean="0"/>
              <a:t> </a:t>
            </a:r>
            <a:r>
              <a:rPr lang="en" sz="2400" dirty="0"/>
              <a:t>- </a:t>
            </a:r>
            <a:r>
              <a:rPr lang="en" sz="2400" u="sng" dirty="0"/>
              <a:t>with you</a:t>
            </a:r>
          </a:p>
          <a:p>
            <a:pPr marL="457200" lvl="0" indent="-381000" rtl="0">
              <a:spcBef>
                <a:spcPts val="0"/>
              </a:spcBef>
              <a:buClr>
                <a:schemeClr val="dk1"/>
              </a:buClr>
              <a:buSzPct val="100000"/>
              <a:buFont typeface="Arial"/>
              <a:buChar char="-"/>
            </a:pPr>
            <a:r>
              <a:rPr lang="en" sz="2400" dirty="0"/>
              <a:t>Working towards integration with breeder tools in IBP</a:t>
            </a:r>
          </a:p>
        </p:txBody>
      </p:sp>
    </p:spTree>
  </p:cSld>
  <p:clrMapOvr>
    <a:masterClrMapping/>
  </p:clrMapOvr>
  <p:transition xmlns:p14="http://schemas.microsoft.com/office/powerpoint/2010/main" spd="slow">
    <p:cu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Shape 223"/>
          <p:cNvSpPr txBox="1">
            <a:spLocks noGrp="1"/>
          </p:cNvSpPr>
          <p:nvPr>
            <p:ph type="body" idx="1"/>
          </p:nvPr>
        </p:nvSpPr>
        <p:spPr>
          <a:xfrm>
            <a:off x="357275" y="441900"/>
            <a:ext cx="8680416" cy="4967700"/>
          </a:xfrm>
          <a:prstGeom prst="rect">
            <a:avLst/>
          </a:prstGeom>
        </p:spPr>
        <p:txBody>
          <a:bodyPr lIns="91425" tIns="91425" rIns="91425" bIns="91425" anchor="t" anchorCtr="0">
            <a:noAutofit/>
          </a:bodyPr>
          <a:lstStyle/>
          <a:p>
            <a:pPr rtl="0">
              <a:spcBef>
                <a:spcPts val="0"/>
              </a:spcBef>
              <a:buNone/>
            </a:pPr>
            <a:r>
              <a:rPr lang="en" dirty="0"/>
              <a:t>PeanutBase is a community resource. We want to hear from you how we can meet your needs. </a:t>
            </a:r>
          </a:p>
          <a:p>
            <a:pPr rtl="0">
              <a:spcBef>
                <a:spcPts val="0"/>
              </a:spcBef>
              <a:buNone/>
            </a:pPr>
            <a:r>
              <a:rPr lang="en" sz="2400" dirty="0"/>
              <a:t>Services:</a:t>
            </a:r>
          </a:p>
          <a:p>
            <a:pPr marL="457200" lvl="0" indent="-342900" rtl="0">
              <a:spcBef>
                <a:spcPts val="0"/>
              </a:spcBef>
              <a:buClr>
                <a:schemeClr val="dk1"/>
              </a:buClr>
              <a:buSzPct val="100000"/>
              <a:buFont typeface="Arial"/>
              <a:buChar char="-"/>
            </a:pPr>
            <a:r>
              <a:rPr lang="en" sz="1800" dirty="0"/>
              <a:t>Curate *data (QTL, maps, markers, traits) from significant publications</a:t>
            </a:r>
          </a:p>
          <a:p>
            <a:pPr marL="457200" lvl="0" indent="-342900" rtl="0">
              <a:spcBef>
                <a:spcPts val="0"/>
              </a:spcBef>
              <a:buClr>
                <a:schemeClr val="dk1"/>
              </a:buClr>
              <a:buSzPct val="100000"/>
              <a:buFont typeface="Arial"/>
              <a:buChar char="-"/>
            </a:pPr>
            <a:r>
              <a:rPr lang="en" sz="2000" dirty="0"/>
              <a:t>Work with authors to prepare their data for inclusion at PeanutBase (before or after publication).</a:t>
            </a:r>
          </a:p>
          <a:p>
            <a:pPr marL="457200" lvl="0" indent="-342900" rtl="0">
              <a:spcBef>
                <a:spcPts val="0"/>
              </a:spcBef>
              <a:buClr>
                <a:schemeClr val="dk1"/>
              </a:buClr>
              <a:buSzPct val="100000"/>
              <a:buFont typeface="Arial"/>
              <a:buChar char="-"/>
            </a:pPr>
            <a:r>
              <a:rPr lang="en" sz="2000" dirty="0"/>
              <a:t>Deploy and develop modules for important types of data (e.g. QTL, maps, markers, traits)</a:t>
            </a:r>
          </a:p>
          <a:p>
            <a:pPr marL="457200" lvl="0" indent="-342900" rtl="0">
              <a:spcBef>
                <a:spcPts val="0"/>
              </a:spcBef>
              <a:buClr>
                <a:schemeClr val="dk1"/>
              </a:buClr>
              <a:buSzPct val="100000"/>
              <a:buFont typeface="Arial"/>
              <a:buChar char="-"/>
            </a:pPr>
            <a:r>
              <a:rPr lang="en" sz="2000" dirty="0"/>
              <a:t>Marker-assisted selection pages with help from experts in the community</a:t>
            </a:r>
          </a:p>
          <a:p>
            <a:pPr rtl="0">
              <a:spcBef>
                <a:spcPts val="0"/>
              </a:spcBef>
              <a:buNone/>
            </a:pPr>
            <a:r>
              <a:rPr lang="en" sz="2400" dirty="0"/>
              <a:t>Next:</a:t>
            </a:r>
          </a:p>
          <a:p>
            <a:pPr marL="457200" lvl="0" indent="-342900" rtl="0">
              <a:spcBef>
                <a:spcPts val="0"/>
              </a:spcBef>
              <a:buClr>
                <a:schemeClr val="dk1"/>
              </a:buClr>
              <a:buSzPct val="100000"/>
              <a:buFont typeface="Arial"/>
              <a:buChar char="-"/>
            </a:pPr>
            <a:r>
              <a:rPr lang="en" sz="2000" dirty="0"/>
              <a:t>Sudhansu: two examples, and some new features</a:t>
            </a:r>
          </a:p>
          <a:p>
            <a:pPr marL="457200" lvl="0" indent="-342900" rtl="0">
              <a:spcBef>
                <a:spcPts val="0"/>
              </a:spcBef>
              <a:buClr>
                <a:schemeClr val="dk1"/>
              </a:buClr>
              <a:buSzPct val="100000"/>
              <a:buFont typeface="Arial"/>
              <a:buChar char="-"/>
            </a:pPr>
            <a:r>
              <a:rPr lang="en" sz="2000" dirty="0"/>
              <a:t>Ethy: pulling everything into a common framework; how you can help</a:t>
            </a:r>
          </a:p>
        </p:txBody>
      </p:sp>
    </p:spTree>
  </p:cSld>
  <p:clrMapOvr>
    <a:masterClrMapping/>
  </p:clrMapOvr>
  <p:transition xmlns:p14="http://schemas.microsoft.com/office/powerpoint/2010/main" spd="slow">
    <p:cu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Shape 228"/>
          <p:cNvSpPr txBox="1">
            <a:spLocks noGrp="1"/>
          </p:cNvSpPr>
          <p:nvPr>
            <p:ph type="title"/>
          </p:nvPr>
        </p:nvSpPr>
        <p:spPr>
          <a:xfrm>
            <a:off x="304800" y="122237"/>
            <a:ext cx="8229600" cy="1143000"/>
          </a:xfrm>
          <a:prstGeom prst="rect">
            <a:avLst/>
          </a:prstGeom>
        </p:spPr>
        <p:txBody>
          <a:bodyPr lIns="91425" tIns="91425" rIns="91425" bIns="91425" anchor="b" anchorCtr="0">
            <a:noAutofit/>
          </a:bodyPr>
          <a:lstStyle/>
          <a:p>
            <a:pPr>
              <a:spcBef>
                <a:spcPts val="0"/>
              </a:spcBef>
              <a:buNone/>
            </a:pPr>
            <a:r>
              <a:rPr lang="en" dirty="0"/>
              <a:t>Sudhansu Dash </a:t>
            </a:r>
            <a:r>
              <a:rPr lang="en" dirty="0" smtClean="0"/>
              <a:t>– </a:t>
            </a:r>
            <a:r>
              <a:rPr lang="en" dirty="0"/>
              <a:t>Lead curator</a:t>
            </a:r>
          </a:p>
        </p:txBody>
      </p:sp>
      <p:sp>
        <p:nvSpPr>
          <p:cNvPr id="229" name="Shape 229"/>
          <p:cNvSpPr txBox="1"/>
          <p:nvPr/>
        </p:nvSpPr>
        <p:spPr>
          <a:xfrm>
            <a:off x="634000" y="1365075"/>
            <a:ext cx="6391799" cy="745800"/>
          </a:xfrm>
          <a:prstGeom prst="rect">
            <a:avLst/>
          </a:prstGeom>
          <a:noFill/>
          <a:ln>
            <a:noFill/>
          </a:ln>
        </p:spPr>
        <p:txBody>
          <a:bodyPr lIns="91425" tIns="91425" rIns="91425" bIns="91425" anchor="t" anchorCtr="0">
            <a:noAutofit/>
          </a:bodyPr>
          <a:lstStyle/>
          <a:p>
            <a:pPr>
              <a:spcBef>
                <a:spcPts val="0"/>
              </a:spcBef>
              <a:buNone/>
            </a:pPr>
            <a:endParaRPr/>
          </a:p>
        </p:txBody>
      </p:sp>
      <p:pic>
        <p:nvPicPr>
          <p:cNvPr id="230" name="Shape 230"/>
          <p:cNvPicPr preferRelativeResize="0"/>
          <p:nvPr/>
        </p:nvPicPr>
        <p:blipFill>
          <a:blip r:embed="rId3">
            <a:alphaModFix/>
          </a:blip>
          <a:stretch>
            <a:fillRect/>
          </a:stretch>
        </p:blipFill>
        <p:spPr>
          <a:xfrm>
            <a:off x="7522400" y="312150"/>
            <a:ext cx="1113600" cy="1427750"/>
          </a:xfrm>
          <a:prstGeom prst="rect">
            <a:avLst/>
          </a:prstGeom>
          <a:noFill/>
          <a:ln>
            <a:noFill/>
          </a:ln>
        </p:spPr>
      </p:pic>
      <p:sp>
        <p:nvSpPr>
          <p:cNvPr id="231" name="Shape 231"/>
          <p:cNvSpPr txBox="1"/>
          <p:nvPr/>
        </p:nvSpPr>
        <p:spPr>
          <a:xfrm>
            <a:off x="530375" y="1381575"/>
            <a:ext cx="6110100" cy="712799"/>
          </a:xfrm>
          <a:prstGeom prst="rect">
            <a:avLst/>
          </a:prstGeom>
          <a:noFill/>
          <a:ln>
            <a:noFill/>
          </a:ln>
        </p:spPr>
        <p:txBody>
          <a:bodyPr lIns="91425" tIns="91425" rIns="91425" bIns="91425" anchor="t" anchorCtr="0">
            <a:noAutofit/>
          </a:bodyPr>
          <a:lstStyle/>
          <a:p>
            <a:pPr>
              <a:spcBef>
                <a:spcPts val="0"/>
              </a:spcBef>
              <a:buNone/>
            </a:pPr>
            <a:endParaRPr/>
          </a:p>
        </p:txBody>
      </p:sp>
      <p:sp>
        <p:nvSpPr>
          <p:cNvPr id="232" name="Shape 232"/>
          <p:cNvSpPr txBox="1"/>
          <p:nvPr/>
        </p:nvSpPr>
        <p:spPr>
          <a:xfrm>
            <a:off x="466725" y="1381575"/>
            <a:ext cx="6110100" cy="712799"/>
          </a:xfrm>
          <a:prstGeom prst="rect">
            <a:avLst/>
          </a:prstGeom>
          <a:noFill/>
          <a:ln>
            <a:noFill/>
          </a:ln>
        </p:spPr>
        <p:txBody>
          <a:bodyPr lIns="91425" tIns="91425" rIns="91425" bIns="91425" anchor="t" anchorCtr="0">
            <a:noAutofit/>
          </a:bodyPr>
          <a:lstStyle/>
          <a:p>
            <a:pPr>
              <a:spcBef>
                <a:spcPts val="0"/>
              </a:spcBef>
              <a:buNone/>
            </a:pPr>
            <a:r>
              <a:rPr lang="en" sz="2800" dirty="0"/>
              <a:t>Geneticist &amp; Computational Biologist</a:t>
            </a:r>
          </a:p>
        </p:txBody>
      </p:sp>
    </p:spTree>
  </p:cSld>
  <p:clrMapOvr>
    <a:masterClrMapping/>
  </p:clrMapOvr>
  <p:transition xmlns:p14="http://schemas.microsoft.com/office/powerpoint/2010/main" spd="slow">
    <p:cu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Shape 245"/>
          <p:cNvSpPr txBox="1">
            <a:spLocks noGrp="1"/>
          </p:cNvSpPr>
          <p:nvPr>
            <p:ph type="title"/>
          </p:nvPr>
        </p:nvSpPr>
        <p:spPr>
          <a:xfrm>
            <a:off x="466206" y="1567313"/>
            <a:ext cx="8229600" cy="2467950"/>
          </a:xfrm>
          <a:prstGeom prst="rect">
            <a:avLst/>
          </a:prstGeom>
          <a:noFill/>
          <a:ln>
            <a:noFill/>
          </a:ln>
        </p:spPr>
        <p:txBody>
          <a:bodyPr lIns="91425" tIns="45700" rIns="91425" bIns="45700" anchor="ctr" anchorCtr="0">
            <a:noAutofit/>
          </a:bodyPr>
          <a:lstStyle/>
          <a:p>
            <a:pPr marL="0" marR="0" lvl="0" indent="0" algn="ctr" rtl="0">
              <a:spcBef>
                <a:spcPts val="0"/>
              </a:spcBef>
              <a:buClr>
                <a:srgbClr val="0000FF"/>
              </a:buClr>
              <a:buSzPct val="25000"/>
              <a:buFont typeface="Calibri"/>
              <a:buNone/>
            </a:pPr>
            <a:r>
              <a:rPr lang="en" sz="3600" b="0" i="0" u="none" strike="noStrike" cap="none" baseline="0" dirty="0">
                <a:solidFill>
                  <a:srgbClr val="0000FF"/>
                </a:solidFill>
                <a:latin typeface="Calibri"/>
                <a:ea typeface="Calibri"/>
                <a:cs typeface="Calibri"/>
                <a:sym typeface="Calibri"/>
              </a:rPr>
              <a:t>Seamless Integration:</a:t>
            </a:r>
            <a:br>
              <a:rPr lang="en" sz="3600" b="0" i="0" u="none" strike="noStrike" cap="none" baseline="0" dirty="0">
                <a:solidFill>
                  <a:srgbClr val="0000FF"/>
                </a:solidFill>
                <a:latin typeface="Calibri"/>
                <a:ea typeface="Calibri"/>
                <a:cs typeface="Calibri"/>
                <a:sym typeface="Calibri"/>
              </a:rPr>
            </a:br>
            <a:r>
              <a:rPr lang="en" sz="3600" b="0" i="0" u="none" strike="noStrike" cap="none" baseline="0" dirty="0">
                <a:solidFill>
                  <a:srgbClr val="0000FF"/>
                </a:solidFill>
                <a:latin typeface="Calibri"/>
                <a:ea typeface="Calibri"/>
                <a:cs typeface="Calibri"/>
                <a:sym typeface="Calibri"/>
              </a:rPr>
              <a:t>Traits, Maps, Markers, Genome, Genes, Orthologs, Annotations, etc</a:t>
            </a:r>
            <a:r>
              <a:rPr lang="en" sz="3600" b="0" i="0" u="none" strike="noStrike" cap="none" baseline="0" dirty="0" smtClean="0">
                <a:solidFill>
                  <a:srgbClr val="0000FF"/>
                </a:solidFill>
                <a:latin typeface="Calibri"/>
                <a:ea typeface="Calibri"/>
                <a:cs typeface="Calibri"/>
                <a:sym typeface="Calibri"/>
              </a:rPr>
              <a:t>.</a:t>
            </a:r>
            <a:endParaRPr lang="en" sz="3600" b="0" i="0" u="none" strike="noStrike" cap="none" baseline="0" dirty="0">
              <a:solidFill>
                <a:srgbClr val="0000FF"/>
              </a:solidFill>
              <a:latin typeface="Calibri"/>
              <a:ea typeface="Calibri"/>
              <a:cs typeface="Calibri"/>
              <a:sym typeface="Calibri"/>
            </a:endParaRPr>
          </a:p>
        </p:txBody>
      </p:sp>
      <p:pic>
        <p:nvPicPr>
          <p:cNvPr id="246" name="Shape 246"/>
          <p:cNvPicPr preferRelativeResize="0"/>
          <p:nvPr/>
        </p:nvPicPr>
        <p:blipFill rotWithShape="1">
          <a:blip r:embed="rId3">
            <a:alphaModFix/>
          </a:blip>
          <a:srcRect/>
          <a:stretch/>
        </p:blipFill>
        <p:spPr>
          <a:xfrm>
            <a:off x="858107" y="0"/>
            <a:ext cx="7213512" cy="1192245"/>
          </a:xfrm>
          <a:prstGeom prst="rect">
            <a:avLst/>
          </a:prstGeom>
          <a:noFill/>
          <a:ln>
            <a:noFill/>
          </a:ln>
        </p:spPr>
      </p:pic>
      <p:sp>
        <p:nvSpPr>
          <p:cNvPr id="7" name="Shape 239"/>
          <p:cNvSpPr txBox="1"/>
          <p:nvPr/>
        </p:nvSpPr>
        <p:spPr>
          <a:xfrm>
            <a:off x="571924" y="1382646"/>
            <a:ext cx="5244676" cy="496953"/>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3200" b="0" i="0" u="none" strike="noStrike" cap="none" baseline="0" dirty="0" smtClean="0">
                <a:solidFill>
                  <a:schemeClr val="dk1"/>
                </a:solidFill>
                <a:latin typeface="Calibri"/>
                <a:ea typeface="Calibri"/>
                <a:cs typeface="Calibri"/>
                <a:sym typeface="Calibri"/>
              </a:rPr>
              <a:t>W</a:t>
            </a:r>
            <a:r>
              <a:rPr lang="en" sz="3200" b="0" i="0" u="none" strike="noStrike" cap="none" baseline="0" dirty="0" smtClean="0">
                <a:solidFill>
                  <a:schemeClr val="dk1"/>
                </a:solidFill>
                <a:latin typeface="Calibri"/>
                <a:ea typeface="Calibri"/>
                <a:cs typeface="Calibri"/>
                <a:sym typeface="Calibri"/>
              </a:rPr>
              <a:t>hat </a:t>
            </a:r>
            <a:r>
              <a:rPr lang="en" sz="3200" b="0" i="0" u="none" strike="noStrike" cap="none" baseline="0" dirty="0">
                <a:solidFill>
                  <a:schemeClr val="dk1"/>
                </a:solidFill>
                <a:latin typeface="Calibri"/>
                <a:ea typeface="Calibri"/>
                <a:cs typeface="Calibri"/>
                <a:sym typeface="Calibri"/>
              </a:rPr>
              <a:t>we are striving </a:t>
            </a:r>
            <a:r>
              <a:rPr lang="en" sz="3200" b="0" i="0" u="none" strike="noStrike" cap="none" baseline="0" dirty="0" smtClean="0">
                <a:solidFill>
                  <a:schemeClr val="dk1"/>
                </a:solidFill>
                <a:latin typeface="Calibri"/>
                <a:ea typeface="Calibri"/>
                <a:cs typeface="Calibri"/>
                <a:sym typeface="Calibri"/>
              </a:rPr>
              <a:t>for</a:t>
            </a:r>
            <a:r>
              <a:rPr lang="en-US" sz="3200" b="0" i="0" u="none" strike="noStrike" cap="none" baseline="0" dirty="0" smtClean="0">
                <a:solidFill>
                  <a:schemeClr val="dk1"/>
                </a:solidFill>
                <a:latin typeface="Calibri"/>
                <a:ea typeface="Calibri"/>
                <a:cs typeface="Calibri"/>
                <a:sym typeface="Calibri"/>
              </a:rPr>
              <a:t>:</a:t>
            </a:r>
            <a:endParaRPr lang="en" sz="3200" b="0" i="0" u="none" strike="noStrike" cap="none" baseline="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510547068"/>
      </p:ext>
    </p:extLst>
  </p:cSld>
  <p:clrMapOvr>
    <a:masterClrMapping/>
  </p:clrMapOvr>
  <p:transition xmlns:p14="http://schemas.microsoft.com/office/powerpoint/2010/main" spd="slow">
    <p:cut/>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10" name="Shape 249"/>
          <p:cNvSpPr/>
          <p:nvPr/>
        </p:nvSpPr>
        <p:spPr>
          <a:xfrm>
            <a:off x="466206" y="3784035"/>
            <a:ext cx="7113553" cy="965765"/>
          </a:xfrm>
          <a:prstGeom prst="roundRect">
            <a:avLst>
              <a:gd name="adj" fmla="val 16667"/>
            </a:avLst>
          </a:prstGeom>
          <a:noFill/>
          <a:ln w="9525" cap="flat">
            <a:no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SzPct val="25000"/>
              <a:buNone/>
            </a:pPr>
            <a:r>
              <a:rPr lang="en" sz="2800" b="0" i="0" u="none" strike="noStrike" cap="none" baseline="0" dirty="0">
                <a:solidFill>
                  <a:schemeClr val="dk1"/>
                </a:solidFill>
                <a:latin typeface="Calibri"/>
                <a:ea typeface="Calibri"/>
                <a:cs typeface="Calibri"/>
                <a:sym typeface="Calibri"/>
              </a:rPr>
              <a:t>Genetic features should be well connected with </a:t>
            </a:r>
            <a:r>
              <a:rPr lang="en" sz="2800" b="0" i="0" u="none" strike="noStrike" cap="none" baseline="0" dirty="0" smtClean="0">
                <a:solidFill>
                  <a:schemeClr val="dk1"/>
                </a:solidFill>
                <a:latin typeface="Calibri"/>
                <a:ea typeface="Calibri"/>
                <a:cs typeface="Calibri"/>
                <a:sym typeface="Calibri"/>
              </a:rPr>
              <a:t>sequence</a:t>
            </a:r>
            <a:r>
              <a:rPr lang="en-US" sz="2800" b="0" i="0" u="none" strike="noStrike" cap="none" baseline="0" dirty="0" smtClean="0">
                <a:solidFill>
                  <a:schemeClr val="dk1"/>
                </a:solidFill>
                <a:latin typeface="Calibri"/>
                <a:ea typeface="Calibri"/>
                <a:cs typeface="Calibri"/>
                <a:sym typeface="Calibri"/>
              </a:rPr>
              <a:t>-</a:t>
            </a:r>
            <a:r>
              <a:rPr lang="en" sz="2800" b="0" i="0" u="none" strike="noStrike" cap="none" baseline="0" dirty="0" smtClean="0">
                <a:solidFill>
                  <a:schemeClr val="dk1"/>
                </a:solidFill>
                <a:latin typeface="Calibri"/>
                <a:ea typeface="Calibri"/>
                <a:cs typeface="Calibri"/>
                <a:sym typeface="Calibri"/>
              </a:rPr>
              <a:t> </a:t>
            </a:r>
            <a:r>
              <a:rPr lang="en" sz="2800" b="0" i="0" u="none" strike="noStrike" cap="none" baseline="0" dirty="0">
                <a:solidFill>
                  <a:schemeClr val="dk1"/>
                </a:solidFill>
                <a:latin typeface="Calibri"/>
                <a:ea typeface="Calibri"/>
                <a:cs typeface="Calibri"/>
                <a:sym typeface="Calibri"/>
              </a:rPr>
              <a:t>based features</a:t>
            </a:r>
          </a:p>
        </p:txBody>
      </p:sp>
      <p:pic>
        <p:nvPicPr>
          <p:cNvPr id="12" name="Shape 246"/>
          <p:cNvPicPr preferRelativeResize="0"/>
          <p:nvPr/>
        </p:nvPicPr>
        <p:blipFill rotWithShape="1">
          <a:blip r:embed="rId3">
            <a:alphaModFix/>
          </a:blip>
          <a:srcRect/>
          <a:stretch/>
        </p:blipFill>
        <p:spPr>
          <a:xfrm>
            <a:off x="858107" y="0"/>
            <a:ext cx="7213512" cy="1192245"/>
          </a:xfrm>
          <a:prstGeom prst="rect">
            <a:avLst/>
          </a:prstGeom>
          <a:noFill/>
          <a:ln>
            <a:noFill/>
          </a:ln>
        </p:spPr>
      </p:pic>
      <p:sp>
        <p:nvSpPr>
          <p:cNvPr id="13" name="Shape 245"/>
          <p:cNvSpPr txBox="1">
            <a:spLocks noGrp="1"/>
          </p:cNvSpPr>
          <p:nvPr>
            <p:ph type="title"/>
          </p:nvPr>
        </p:nvSpPr>
        <p:spPr>
          <a:xfrm>
            <a:off x="466206" y="1567313"/>
            <a:ext cx="8229600" cy="2467950"/>
          </a:xfrm>
          <a:prstGeom prst="rect">
            <a:avLst/>
          </a:prstGeom>
          <a:noFill/>
          <a:ln>
            <a:noFill/>
          </a:ln>
        </p:spPr>
        <p:txBody>
          <a:bodyPr lIns="91425" tIns="45700" rIns="91425" bIns="45700" anchor="ctr" anchorCtr="0">
            <a:noAutofit/>
          </a:bodyPr>
          <a:lstStyle/>
          <a:p>
            <a:pPr marL="0" marR="0" lvl="0" indent="0" algn="ctr" rtl="0">
              <a:spcBef>
                <a:spcPts val="0"/>
              </a:spcBef>
              <a:buClr>
                <a:srgbClr val="0000FF"/>
              </a:buClr>
              <a:buSzPct val="25000"/>
              <a:buFont typeface="Calibri"/>
              <a:buNone/>
            </a:pPr>
            <a:r>
              <a:rPr lang="en" sz="3600" b="0" i="0" u="none" strike="noStrike" cap="none" baseline="0" dirty="0">
                <a:solidFill>
                  <a:srgbClr val="0000FF"/>
                </a:solidFill>
                <a:latin typeface="Calibri"/>
                <a:ea typeface="Calibri"/>
                <a:cs typeface="Calibri"/>
                <a:sym typeface="Calibri"/>
              </a:rPr>
              <a:t>Seamless Integration:</a:t>
            </a:r>
            <a:br>
              <a:rPr lang="en" sz="3600" b="0" i="0" u="none" strike="noStrike" cap="none" baseline="0" dirty="0">
                <a:solidFill>
                  <a:srgbClr val="0000FF"/>
                </a:solidFill>
                <a:latin typeface="Calibri"/>
                <a:ea typeface="Calibri"/>
                <a:cs typeface="Calibri"/>
                <a:sym typeface="Calibri"/>
              </a:rPr>
            </a:br>
            <a:r>
              <a:rPr lang="en" sz="3600" b="0" i="0" u="none" strike="noStrike" cap="none" baseline="0" dirty="0">
                <a:solidFill>
                  <a:srgbClr val="0000FF"/>
                </a:solidFill>
                <a:latin typeface="Calibri"/>
                <a:ea typeface="Calibri"/>
                <a:cs typeface="Calibri"/>
                <a:sym typeface="Calibri"/>
              </a:rPr>
              <a:t>Traits, Maps, Markers, Genome, Genes, Orthologs, Annotations, etc</a:t>
            </a:r>
            <a:r>
              <a:rPr lang="en" sz="3600" b="0" i="0" u="none" strike="noStrike" cap="none" baseline="0" dirty="0" smtClean="0">
                <a:solidFill>
                  <a:srgbClr val="0000FF"/>
                </a:solidFill>
                <a:latin typeface="Calibri"/>
                <a:ea typeface="Calibri"/>
                <a:cs typeface="Calibri"/>
                <a:sym typeface="Calibri"/>
              </a:rPr>
              <a:t>.</a:t>
            </a:r>
            <a:endParaRPr lang="en" sz="3600" b="0" i="0" u="none" strike="noStrike" cap="none" baseline="0" dirty="0">
              <a:solidFill>
                <a:srgbClr val="0000FF"/>
              </a:solidFill>
              <a:latin typeface="Calibri"/>
              <a:ea typeface="Calibri"/>
              <a:cs typeface="Calibri"/>
              <a:sym typeface="Calibri"/>
            </a:endParaRPr>
          </a:p>
        </p:txBody>
      </p:sp>
      <p:sp>
        <p:nvSpPr>
          <p:cNvPr id="14" name="Shape 239"/>
          <p:cNvSpPr txBox="1"/>
          <p:nvPr/>
        </p:nvSpPr>
        <p:spPr>
          <a:xfrm>
            <a:off x="571924" y="1382646"/>
            <a:ext cx="5244676" cy="496953"/>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3200" b="0" i="0" u="none" strike="noStrike" cap="none" baseline="0" dirty="0" smtClean="0">
                <a:solidFill>
                  <a:schemeClr val="dk1"/>
                </a:solidFill>
                <a:latin typeface="Calibri"/>
                <a:ea typeface="Calibri"/>
                <a:cs typeface="Calibri"/>
                <a:sym typeface="Calibri"/>
              </a:rPr>
              <a:t>W</a:t>
            </a:r>
            <a:r>
              <a:rPr lang="en" sz="3200" b="0" i="0" u="none" strike="noStrike" cap="none" baseline="0" dirty="0" smtClean="0">
                <a:solidFill>
                  <a:schemeClr val="dk1"/>
                </a:solidFill>
                <a:latin typeface="Calibri"/>
                <a:ea typeface="Calibri"/>
                <a:cs typeface="Calibri"/>
                <a:sym typeface="Calibri"/>
              </a:rPr>
              <a:t>hat </a:t>
            </a:r>
            <a:r>
              <a:rPr lang="en" sz="3200" b="0" i="0" u="none" strike="noStrike" cap="none" baseline="0" dirty="0">
                <a:solidFill>
                  <a:schemeClr val="dk1"/>
                </a:solidFill>
                <a:latin typeface="Calibri"/>
                <a:ea typeface="Calibri"/>
                <a:cs typeface="Calibri"/>
                <a:sym typeface="Calibri"/>
              </a:rPr>
              <a:t>we are striving </a:t>
            </a:r>
            <a:r>
              <a:rPr lang="en" sz="3200" b="0" i="0" u="none" strike="noStrike" cap="none" baseline="0" dirty="0" smtClean="0">
                <a:solidFill>
                  <a:schemeClr val="dk1"/>
                </a:solidFill>
                <a:latin typeface="Calibri"/>
                <a:ea typeface="Calibri"/>
                <a:cs typeface="Calibri"/>
                <a:sym typeface="Calibri"/>
              </a:rPr>
              <a:t>for</a:t>
            </a:r>
            <a:r>
              <a:rPr lang="en-US" sz="3200" b="0" i="0" u="none" strike="noStrike" cap="none" baseline="0" dirty="0" smtClean="0">
                <a:solidFill>
                  <a:schemeClr val="dk1"/>
                </a:solidFill>
                <a:latin typeface="Calibri"/>
                <a:ea typeface="Calibri"/>
                <a:cs typeface="Calibri"/>
                <a:sym typeface="Calibri"/>
              </a:rPr>
              <a:t>:</a:t>
            </a:r>
            <a:endParaRPr lang="en" sz="3200" b="0" i="0" u="none" strike="noStrike" cap="none" baseline="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9420719"/>
      </p:ext>
    </p:extLst>
  </p:cSld>
  <p:clrMapOvr>
    <a:masterClrMapping/>
  </p:clrMapOvr>
  <p:transition xmlns:p14="http://schemas.microsoft.com/office/powerpoint/2010/main" spd="slow">
    <p:cut/>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grpSp>
        <p:nvGrpSpPr>
          <p:cNvPr id="264" name="Shape 264"/>
          <p:cNvGrpSpPr/>
          <p:nvPr/>
        </p:nvGrpSpPr>
        <p:grpSpPr>
          <a:xfrm>
            <a:off x="72053" y="0"/>
            <a:ext cx="9006646" cy="1037465"/>
            <a:chOff x="72053" y="4143398"/>
            <a:chExt cx="9006646" cy="1037465"/>
          </a:xfrm>
        </p:grpSpPr>
        <p:pic>
          <p:nvPicPr>
            <p:cNvPr id="265" name="Shape 265"/>
            <p:cNvPicPr preferRelativeResize="0"/>
            <p:nvPr/>
          </p:nvPicPr>
          <p:blipFill rotWithShape="1">
            <a:blip r:embed="rId3">
              <a:alphaModFix/>
            </a:blip>
            <a:srcRect l="44679" t="2983" b="58461"/>
            <a:stretch/>
          </p:blipFill>
          <p:spPr>
            <a:xfrm>
              <a:off x="72053" y="4143398"/>
              <a:ext cx="9006646" cy="1037465"/>
            </a:xfrm>
            <a:prstGeom prst="rect">
              <a:avLst/>
            </a:prstGeom>
            <a:noFill/>
            <a:ln>
              <a:noFill/>
            </a:ln>
          </p:spPr>
        </p:pic>
        <p:pic>
          <p:nvPicPr>
            <p:cNvPr id="266" name="Shape 266"/>
            <p:cNvPicPr preferRelativeResize="0"/>
            <p:nvPr/>
          </p:nvPicPr>
          <p:blipFill rotWithShape="1">
            <a:blip r:embed="rId4">
              <a:alphaModFix/>
            </a:blip>
            <a:srcRect/>
            <a:stretch/>
          </p:blipFill>
          <p:spPr>
            <a:xfrm>
              <a:off x="72054" y="4143398"/>
              <a:ext cx="411691" cy="354054"/>
            </a:xfrm>
            <a:prstGeom prst="rect">
              <a:avLst/>
            </a:prstGeom>
            <a:noFill/>
            <a:ln>
              <a:noFill/>
            </a:ln>
          </p:spPr>
        </p:pic>
      </p:grpSp>
      <p:sp>
        <p:nvSpPr>
          <p:cNvPr id="267" name="Shape 267"/>
          <p:cNvSpPr txBox="1"/>
          <p:nvPr/>
        </p:nvSpPr>
        <p:spPr>
          <a:xfrm>
            <a:off x="549406" y="89971"/>
            <a:ext cx="8448235" cy="707886"/>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 sz="4000" b="0" i="0" u="none" strike="noStrike" cap="none" baseline="0">
                <a:solidFill>
                  <a:schemeClr val="lt1"/>
                </a:solidFill>
                <a:latin typeface="Calibri"/>
                <a:ea typeface="Calibri"/>
                <a:cs typeface="Calibri"/>
                <a:sym typeface="Calibri"/>
              </a:rPr>
              <a:t>Examples</a:t>
            </a:r>
          </a:p>
        </p:txBody>
      </p:sp>
      <p:sp>
        <p:nvSpPr>
          <p:cNvPr id="268" name="Shape 268"/>
          <p:cNvSpPr/>
          <p:nvPr/>
        </p:nvSpPr>
        <p:spPr>
          <a:xfrm>
            <a:off x="72054" y="1126771"/>
            <a:ext cx="9006646" cy="1883129"/>
          </a:xfrm>
          <a:prstGeom prst="roundRect">
            <a:avLst>
              <a:gd name="adj" fmla="val 16667"/>
            </a:avLst>
          </a:prstGeom>
          <a:noFill/>
          <a:ln w="9525" cap="flat">
            <a:noFill/>
            <a:prstDash val="solid"/>
            <a:round/>
            <a:headEnd type="none" w="med" len="med"/>
            <a:tailEnd type="none" w="med" len="med"/>
          </a:ln>
        </p:spPr>
        <p:txBody>
          <a:bodyPr lIns="91425" tIns="45700" rIns="91425" bIns="45700" anchor="t" anchorCtr="0">
            <a:noAutofit/>
          </a:bodyPr>
          <a:lstStyle/>
          <a:p>
            <a:pPr marL="457200" marR="0" lvl="1" indent="-514350" algn="l" rtl="0">
              <a:spcBef>
                <a:spcPts val="0"/>
              </a:spcBef>
              <a:buClr>
                <a:schemeClr val="dk1"/>
              </a:buClr>
              <a:buSzPct val="100000"/>
              <a:buFont typeface="+mj-lt"/>
              <a:buAutoNum type="arabicPeriod"/>
            </a:pPr>
            <a:r>
              <a:rPr lang="en" sz="3200" b="0" i="0" u="none" strike="noStrike" cap="none" baseline="0" dirty="0" smtClean="0">
                <a:solidFill>
                  <a:schemeClr val="dk1"/>
                </a:solidFill>
                <a:latin typeface="Calibri"/>
                <a:ea typeface="Calibri"/>
                <a:cs typeface="Calibri"/>
                <a:sym typeface="Calibri"/>
              </a:rPr>
              <a:t>Start </a:t>
            </a:r>
            <a:r>
              <a:rPr lang="en" sz="3200" b="0" i="0" u="none" strike="noStrike" cap="none" baseline="0" dirty="0">
                <a:solidFill>
                  <a:schemeClr val="dk1"/>
                </a:solidFill>
                <a:latin typeface="Calibri"/>
                <a:ea typeface="Calibri"/>
                <a:cs typeface="Calibri"/>
                <a:sym typeface="Calibri"/>
              </a:rPr>
              <a:t>from a sequence</a:t>
            </a:r>
          </a:p>
          <a:p>
            <a:pPr marL="457200" marR="0" lvl="1" indent="-514350" algn="l" rtl="0">
              <a:spcBef>
                <a:spcPts val="0"/>
              </a:spcBef>
              <a:buClr>
                <a:schemeClr val="dk1"/>
              </a:buClr>
              <a:buSzPct val="100000"/>
              <a:buFont typeface="+mj-lt"/>
              <a:buAutoNum type="arabicPeriod"/>
            </a:pPr>
            <a:r>
              <a:rPr lang="en" sz="3200" b="0" i="0" u="none" strike="noStrike" cap="none" baseline="0" dirty="0" smtClean="0">
                <a:solidFill>
                  <a:schemeClr val="dk1"/>
                </a:solidFill>
                <a:latin typeface="Calibri"/>
                <a:ea typeface="Calibri"/>
                <a:cs typeface="Calibri"/>
                <a:sym typeface="Calibri"/>
              </a:rPr>
              <a:t>Start </a:t>
            </a:r>
            <a:r>
              <a:rPr lang="en" sz="3200" b="0" i="0" u="none" strike="noStrike" cap="none" baseline="0" dirty="0">
                <a:solidFill>
                  <a:schemeClr val="dk1"/>
                </a:solidFill>
                <a:latin typeface="Calibri"/>
                <a:ea typeface="Calibri"/>
                <a:cs typeface="Calibri"/>
                <a:sym typeface="Calibri"/>
              </a:rPr>
              <a:t>from a </a:t>
            </a:r>
            <a:r>
              <a:rPr lang="en-US" sz="3200" b="0" i="0" u="none" strike="noStrike" cap="none" baseline="0" dirty="0" smtClean="0">
                <a:solidFill>
                  <a:schemeClr val="dk1"/>
                </a:solidFill>
                <a:latin typeface="Calibri"/>
                <a:ea typeface="Calibri"/>
                <a:cs typeface="Calibri"/>
                <a:sym typeface="Calibri"/>
              </a:rPr>
              <a:t>mapped </a:t>
            </a:r>
            <a:r>
              <a:rPr lang="en" sz="3200" b="0" i="0" u="none" strike="noStrike" cap="none" baseline="0" dirty="0" smtClean="0">
                <a:solidFill>
                  <a:schemeClr val="dk1"/>
                </a:solidFill>
                <a:latin typeface="Calibri"/>
                <a:ea typeface="Calibri"/>
                <a:cs typeface="Calibri"/>
                <a:sym typeface="Calibri"/>
              </a:rPr>
              <a:t>trait</a:t>
            </a:r>
            <a:endParaRPr lang="en-US" sz="3200" b="0" i="0" u="none" strike="noStrike" cap="none" baseline="0" dirty="0" smtClean="0">
              <a:solidFill>
                <a:schemeClr val="dk1"/>
              </a:solidFill>
              <a:latin typeface="Calibri"/>
              <a:ea typeface="Calibri"/>
              <a:cs typeface="Calibri"/>
              <a:sym typeface="Calibri"/>
            </a:endParaRPr>
          </a:p>
          <a:p>
            <a:pPr marL="457200" marR="0" lvl="1" indent="-514350" algn="l" rtl="0">
              <a:spcBef>
                <a:spcPts val="0"/>
              </a:spcBef>
              <a:buClr>
                <a:schemeClr val="dk1"/>
              </a:buClr>
              <a:buSzPct val="100000"/>
              <a:buFont typeface="+mj-lt"/>
              <a:buAutoNum type="arabicPeriod"/>
            </a:pPr>
            <a:r>
              <a:rPr lang="en-US" sz="3200" dirty="0" smtClean="0">
                <a:solidFill>
                  <a:schemeClr val="dk1"/>
                </a:solidFill>
                <a:latin typeface="Calibri"/>
                <a:ea typeface="Calibri"/>
                <a:cs typeface="Calibri"/>
                <a:sym typeface="Calibri"/>
              </a:rPr>
              <a:t>Using the Marker-Assisted Selection pages</a:t>
            </a:r>
            <a:endParaRPr lang="en" sz="3200" b="0" i="0" u="none" strike="noStrike" cap="none" baseline="0" dirty="0">
              <a:solidFill>
                <a:schemeClr val="dk1"/>
              </a:solidFill>
              <a:latin typeface="Calibri"/>
              <a:ea typeface="Calibri"/>
              <a:cs typeface="Calibri"/>
              <a:sym typeface="Calibri"/>
            </a:endParaRPr>
          </a:p>
        </p:txBody>
      </p:sp>
    </p:spTree>
  </p:cSld>
  <p:clrMapOvr>
    <a:masterClrMapping/>
  </p:clrMapOvr>
  <p:transition xmlns:p14="http://schemas.microsoft.com/office/powerpoint/2010/main" spd="slow">
    <p:cut/>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grpSp>
        <p:nvGrpSpPr>
          <p:cNvPr id="273" name="Shape 273"/>
          <p:cNvGrpSpPr/>
          <p:nvPr/>
        </p:nvGrpSpPr>
        <p:grpSpPr>
          <a:xfrm>
            <a:off x="72053" y="0"/>
            <a:ext cx="9006646" cy="1037465"/>
            <a:chOff x="72053" y="4143398"/>
            <a:chExt cx="9006646" cy="1037465"/>
          </a:xfrm>
        </p:grpSpPr>
        <p:pic>
          <p:nvPicPr>
            <p:cNvPr id="274" name="Shape 274"/>
            <p:cNvPicPr preferRelativeResize="0"/>
            <p:nvPr/>
          </p:nvPicPr>
          <p:blipFill rotWithShape="1">
            <a:blip r:embed="rId3">
              <a:alphaModFix/>
            </a:blip>
            <a:srcRect l="44679" t="2983" b="58461"/>
            <a:stretch/>
          </p:blipFill>
          <p:spPr>
            <a:xfrm>
              <a:off x="72053" y="4143398"/>
              <a:ext cx="9006646" cy="1037465"/>
            </a:xfrm>
            <a:prstGeom prst="rect">
              <a:avLst/>
            </a:prstGeom>
            <a:noFill/>
            <a:ln>
              <a:noFill/>
            </a:ln>
          </p:spPr>
        </p:pic>
        <p:pic>
          <p:nvPicPr>
            <p:cNvPr id="275" name="Shape 275"/>
            <p:cNvPicPr preferRelativeResize="0"/>
            <p:nvPr/>
          </p:nvPicPr>
          <p:blipFill rotWithShape="1">
            <a:blip r:embed="rId4">
              <a:alphaModFix/>
            </a:blip>
            <a:srcRect/>
            <a:stretch/>
          </p:blipFill>
          <p:spPr>
            <a:xfrm>
              <a:off x="72054" y="4143398"/>
              <a:ext cx="411691" cy="354054"/>
            </a:xfrm>
            <a:prstGeom prst="rect">
              <a:avLst/>
            </a:prstGeom>
            <a:noFill/>
            <a:ln>
              <a:noFill/>
            </a:ln>
          </p:spPr>
        </p:pic>
      </p:grpSp>
      <p:sp>
        <p:nvSpPr>
          <p:cNvPr id="276" name="Shape 276"/>
          <p:cNvSpPr txBox="1"/>
          <p:nvPr/>
        </p:nvSpPr>
        <p:spPr>
          <a:xfrm>
            <a:off x="549406" y="89971"/>
            <a:ext cx="8448235" cy="707886"/>
          </a:xfrm>
          <a:prstGeom prst="rect">
            <a:avLst/>
          </a:prstGeom>
          <a:noFill/>
          <a:ln>
            <a:noFill/>
          </a:ln>
        </p:spPr>
        <p:txBody>
          <a:bodyPr lIns="91425" tIns="45700" rIns="91425" bIns="45700" anchor="t" anchorCtr="0">
            <a:noAutofit/>
          </a:bodyPr>
          <a:lstStyle/>
          <a:p>
            <a:pPr lvl="0">
              <a:buSzPct val="25000"/>
            </a:pPr>
            <a:r>
              <a:rPr lang="en" sz="4000" b="0" i="0" u="none" strike="noStrike" cap="none" baseline="0" dirty="0" smtClean="0">
                <a:solidFill>
                  <a:schemeClr val="lt1"/>
                </a:solidFill>
                <a:latin typeface="Calibri"/>
                <a:ea typeface="Calibri"/>
                <a:cs typeface="Calibri"/>
                <a:sym typeface="Calibri"/>
              </a:rPr>
              <a:t>Example</a:t>
            </a:r>
            <a:r>
              <a:rPr lang="en-US" sz="4000" b="0" i="0" u="none" strike="noStrike" cap="none" baseline="0" dirty="0" smtClean="0">
                <a:solidFill>
                  <a:schemeClr val="lt1"/>
                </a:solidFill>
                <a:latin typeface="Calibri"/>
                <a:ea typeface="Calibri"/>
                <a:cs typeface="Calibri"/>
                <a:sym typeface="Calibri"/>
              </a:rPr>
              <a:t> 1:</a:t>
            </a:r>
            <a:r>
              <a:rPr lang="en-US" sz="4000" dirty="0">
                <a:solidFill>
                  <a:schemeClr val="lt1"/>
                </a:solidFill>
                <a:latin typeface="Calibri"/>
                <a:ea typeface="Calibri"/>
                <a:cs typeface="Calibri"/>
                <a:sym typeface="Calibri"/>
              </a:rPr>
              <a:t> S</a:t>
            </a:r>
            <a:r>
              <a:rPr lang="en" sz="4000" dirty="0" smtClean="0">
                <a:solidFill>
                  <a:schemeClr val="lt1"/>
                </a:solidFill>
                <a:latin typeface="Calibri"/>
                <a:ea typeface="Calibri"/>
                <a:cs typeface="Calibri"/>
                <a:sym typeface="Calibri"/>
              </a:rPr>
              <a:t>tart </a:t>
            </a:r>
            <a:r>
              <a:rPr lang="en" sz="4000" dirty="0">
                <a:solidFill>
                  <a:schemeClr val="lt1"/>
                </a:solidFill>
                <a:latin typeface="Calibri"/>
                <a:ea typeface="Calibri"/>
                <a:cs typeface="Calibri"/>
                <a:sym typeface="Calibri"/>
              </a:rPr>
              <a:t>from a sequence</a:t>
            </a:r>
          </a:p>
        </p:txBody>
      </p:sp>
      <p:sp>
        <p:nvSpPr>
          <p:cNvPr id="277" name="Shape 277"/>
          <p:cNvSpPr/>
          <p:nvPr/>
        </p:nvSpPr>
        <p:spPr>
          <a:xfrm>
            <a:off x="72054" y="1126771"/>
            <a:ext cx="9006646" cy="2296036"/>
          </a:xfrm>
          <a:prstGeom prst="roundRect">
            <a:avLst>
              <a:gd name="adj" fmla="val 16667"/>
            </a:avLst>
          </a:prstGeom>
          <a:noFill/>
          <a:ln w="9525" cap="flat">
            <a:solidFill>
              <a:srgbClr val="FFFFFF"/>
            </a:solidFill>
            <a:prstDash val="solid"/>
            <a:round/>
            <a:headEnd type="none" w="med" len="med"/>
            <a:tailEnd type="none" w="med" len="med"/>
          </a:ln>
        </p:spPr>
        <p:txBody>
          <a:bodyPr lIns="91425" tIns="45700" rIns="91425" bIns="45700" anchor="t" anchorCtr="0">
            <a:noAutofit/>
          </a:bodyPr>
          <a:lstStyle/>
          <a:p>
            <a:pPr marR="0" lvl="0" algn="l" rtl="0">
              <a:spcBef>
                <a:spcPts val="0"/>
              </a:spcBef>
              <a:buClr>
                <a:schemeClr val="dk1"/>
              </a:buClr>
              <a:buSzPct val="100000"/>
            </a:pPr>
            <a:r>
              <a:rPr lang="en-US" sz="3200" b="0" i="0" u="none" strike="noStrike" cap="none" baseline="0" dirty="0" smtClean="0">
                <a:solidFill>
                  <a:schemeClr val="tx1"/>
                </a:solidFill>
                <a:latin typeface="Calibri"/>
                <a:ea typeface="Calibri"/>
                <a:cs typeface="Calibri"/>
                <a:sym typeface="Calibri"/>
              </a:rPr>
              <a:t>Y</a:t>
            </a:r>
            <a:r>
              <a:rPr lang="en" sz="3200" b="0" i="0" u="none" strike="noStrike" cap="none" baseline="0" dirty="0" smtClean="0">
                <a:solidFill>
                  <a:schemeClr val="dk1"/>
                </a:solidFill>
                <a:latin typeface="Calibri"/>
                <a:ea typeface="Calibri"/>
                <a:cs typeface="Calibri"/>
                <a:sym typeface="Calibri"/>
              </a:rPr>
              <a:t>ou </a:t>
            </a:r>
            <a:r>
              <a:rPr lang="en" sz="3200" b="0" i="0" u="none" strike="noStrike" cap="none" baseline="0" dirty="0">
                <a:solidFill>
                  <a:schemeClr val="dk1"/>
                </a:solidFill>
                <a:latin typeface="Calibri"/>
                <a:ea typeface="Calibri"/>
                <a:cs typeface="Calibri"/>
                <a:sym typeface="Calibri"/>
              </a:rPr>
              <a:t>are interested in soil salinity and it is not well studied in peanut </a:t>
            </a:r>
          </a:p>
        </p:txBody>
      </p:sp>
      <p:grpSp>
        <p:nvGrpSpPr>
          <p:cNvPr id="278" name="Shape 278"/>
          <p:cNvGrpSpPr/>
          <p:nvPr/>
        </p:nvGrpSpPr>
        <p:grpSpPr>
          <a:xfrm>
            <a:off x="72053" y="3676807"/>
            <a:ext cx="5261946" cy="2300570"/>
            <a:chOff x="2891134" y="3021848"/>
            <a:chExt cx="4810894" cy="2047245"/>
          </a:xfrm>
        </p:grpSpPr>
        <p:pic>
          <p:nvPicPr>
            <p:cNvPr id="279" name="Shape 279"/>
            <p:cNvPicPr preferRelativeResize="0"/>
            <p:nvPr/>
          </p:nvPicPr>
          <p:blipFill rotWithShape="1">
            <a:blip r:embed="rId5">
              <a:alphaModFix/>
            </a:blip>
            <a:srcRect/>
            <a:stretch/>
          </p:blipFill>
          <p:spPr>
            <a:xfrm>
              <a:off x="2909148" y="3021848"/>
              <a:ext cx="4792881" cy="2047245"/>
            </a:xfrm>
            <a:prstGeom prst="rect">
              <a:avLst/>
            </a:prstGeom>
            <a:noFill/>
            <a:ln>
              <a:noFill/>
            </a:ln>
          </p:spPr>
        </p:pic>
        <p:sp>
          <p:nvSpPr>
            <p:cNvPr id="280" name="Shape 280"/>
            <p:cNvSpPr txBox="1"/>
            <p:nvPr/>
          </p:nvSpPr>
          <p:spPr>
            <a:xfrm>
              <a:off x="2891134" y="4730539"/>
              <a:ext cx="3485573" cy="338554"/>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 sz="800" b="0" i="0" u="none" strike="noStrike" cap="none" baseline="0">
                  <a:solidFill>
                    <a:schemeClr val="dk1"/>
                  </a:solidFill>
                  <a:latin typeface="Calibri"/>
                  <a:ea typeface="Calibri"/>
                  <a:cs typeface="Calibri"/>
                  <a:sym typeface="Calibri"/>
                </a:rPr>
                <a:t>Salinity affected land: </a:t>
              </a:r>
            </a:p>
            <a:p>
              <a:pPr marL="0" marR="0" lvl="0" indent="0" algn="l" rtl="0">
                <a:spcBef>
                  <a:spcPts val="0"/>
                </a:spcBef>
                <a:buSzPct val="25000"/>
                <a:buNone/>
              </a:pPr>
              <a:r>
                <a:rPr lang="en" sz="800" b="0" i="0" u="none" strike="noStrike" cap="none" baseline="0">
                  <a:solidFill>
                    <a:schemeClr val="dk1"/>
                  </a:solidFill>
                  <a:latin typeface="Calibri"/>
                  <a:ea typeface="Calibri"/>
                  <a:cs typeface="Calibri"/>
                  <a:sym typeface="Calibri"/>
                </a:rPr>
                <a:t>http://salinityforum2014.ucr.edu/</a:t>
              </a:r>
            </a:p>
          </p:txBody>
        </p:sp>
      </p:grpSp>
    </p:spTree>
  </p:cSld>
  <p:clrMapOvr>
    <a:masterClrMapping/>
  </p:clrMapOvr>
  <p:transition xmlns:p14="http://schemas.microsoft.com/office/powerpoint/2010/main" spd="slow">
    <p:cut/>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grpSp>
        <p:nvGrpSpPr>
          <p:cNvPr id="16" name="Shape 278"/>
          <p:cNvGrpSpPr/>
          <p:nvPr/>
        </p:nvGrpSpPr>
        <p:grpSpPr>
          <a:xfrm>
            <a:off x="72053" y="3676807"/>
            <a:ext cx="5261946" cy="2300570"/>
            <a:chOff x="2891134" y="3021848"/>
            <a:chExt cx="4810894" cy="2047245"/>
          </a:xfrm>
        </p:grpSpPr>
        <p:pic>
          <p:nvPicPr>
            <p:cNvPr id="17" name="Shape 279"/>
            <p:cNvPicPr preferRelativeResize="0"/>
            <p:nvPr/>
          </p:nvPicPr>
          <p:blipFill rotWithShape="1">
            <a:blip r:embed="rId3">
              <a:alphaModFix/>
            </a:blip>
            <a:srcRect/>
            <a:stretch/>
          </p:blipFill>
          <p:spPr>
            <a:xfrm>
              <a:off x="2909148" y="3021848"/>
              <a:ext cx="4792881" cy="2047245"/>
            </a:xfrm>
            <a:prstGeom prst="rect">
              <a:avLst/>
            </a:prstGeom>
            <a:noFill/>
            <a:ln>
              <a:noFill/>
            </a:ln>
          </p:spPr>
        </p:pic>
        <p:sp>
          <p:nvSpPr>
            <p:cNvPr id="18" name="Shape 280"/>
            <p:cNvSpPr txBox="1"/>
            <p:nvPr/>
          </p:nvSpPr>
          <p:spPr>
            <a:xfrm>
              <a:off x="2891134" y="4730539"/>
              <a:ext cx="3485573" cy="338554"/>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 sz="800" b="0" i="0" u="none" strike="noStrike" cap="none" baseline="0">
                  <a:solidFill>
                    <a:schemeClr val="dk1"/>
                  </a:solidFill>
                  <a:latin typeface="Calibri"/>
                  <a:ea typeface="Calibri"/>
                  <a:cs typeface="Calibri"/>
                  <a:sym typeface="Calibri"/>
                </a:rPr>
                <a:t>Salinity affected land: </a:t>
              </a:r>
            </a:p>
            <a:p>
              <a:pPr marL="0" marR="0" lvl="0" indent="0" algn="l" rtl="0">
                <a:spcBef>
                  <a:spcPts val="0"/>
                </a:spcBef>
                <a:buSzPct val="25000"/>
                <a:buNone/>
              </a:pPr>
              <a:r>
                <a:rPr lang="en" sz="800" b="0" i="0" u="none" strike="noStrike" cap="none" baseline="0">
                  <a:solidFill>
                    <a:schemeClr val="dk1"/>
                  </a:solidFill>
                  <a:latin typeface="Calibri"/>
                  <a:ea typeface="Calibri"/>
                  <a:cs typeface="Calibri"/>
                  <a:sym typeface="Calibri"/>
                </a:rPr>
                <a:t>http://salinityforum2014.ucr.edu/</a:t>
              </a:r>
            </a:p>
          </p:txBody>
        </p:sp>
      </p:grpSp>
      <p:grpSp>
        <p:nvGrpSpPr>
          <p:cNvPr id="285" name="Shape 285"/>
          <p:cNvGrpSpPr/>
          <p:nvPr/>
        </p:nvGrpSpPr>
        <p:grpSpPr>
          <a:xfrm>
            <a:off x="72053" y="0"/>
            <a:ext cx="9006646" cy="1037465"/>
            <a:chOff x="72053" y="4143398"/>
            <a:chExt cx="9006646" cy="1037465"/>
          </a:xfrm>
        </p:grpSpPr>
        <p:pic>
          <p:nvPicPr>
            <p:cNvPr id="286" name="Shape 286"/>
            <p:cNvPicPr preferRelativeResize="0"/>
            <p:nvPr/>
          </p:nvPicPr>
          <p:blipFill rotWithShape="1">
            <a:blip r:embed="rId4">
              <a:alphaModFix/>
            </a:blip>
            <a:srcRect l="44679" t="2983" b="58461"/>
            <a:stretch/>
          </p:blipFill>
          <p:spPr>
            <a:xfrm>
              <a:off x="72053" y="4143398"/>
              <a:ext cx="9006646" cy="1037465"/>
            </a:xfrm>
            <a:prstGeom prst="rect">
              <a:avLst/>
            </a:prstGeom>
            <a:noFill/>
            <a:ln>
              <a:noFill/>
            </a:ln>
          </p:spPr>
        </p:pic>
        <p:pic>
          <p:nvPicPr>
            <p:cNvPr id="287" name="Shape 287"/>
            <p:cNvPicPr preferRelativeResize="0"/>
            <p:nvPr/>
          </p:nvPicPr>
          <p:blipFill rotWithShape="1">
            <a:blip r:embed="rId5">
              <a:alphaModFix/>
            </a:blip>
            <a:srcRect/>
            <a:stretch/>
          </p:blipFill>
          <p:spPr>
            <a:xfrm>
              <a:off x="72054" y="4143398"/>
              <a:ext cx="411691" cy="354054"/>
            </a:xfrm>
            <a:prstGeom prst="rect">
              <a:avLst/>
            </a:prstGeom>
            <a:noFill/>
            <a:ln>
              <a:noFill/>
            </a:ln>
          </p:spPr>
        </p:pic>
      </p:grpSp>
      <p:sp>
        <p:nvSpPr>
          <p:cNvPr id="289" name="Shape 289"/>
          <p:cNvSpPr/>
          <p:nvPr/>
        </p:nvSpPr>
        <p:spPr>
          <a:xfrm>
            <a:off x="72054" y="1126771"/>
            <a:ext cx="9006646" cy="2296036"/>
          </a:xfrm>
          <a:prstGeom prst="roundRect">
            <a:avLst>
              <a:gd name="adj" fmla="val 16667"/>
            </a:avLst>
          </a:prstGeom>
          <a:noFill/>
          <a:ln w="9525" cap="flat">
            <a:noFill/>
            <a:prstDash val="solid"/>
            <a:round/>
            <a:headEnd type="none" w="med" len="med"/>
            <a:tailEnd type="none" w="med" len="med"/>
          </a:ln>
        </p:spPr>
        <p:txBody>
          <a:bodyPr lIns="91425" tIns="45700" rIns="91425" bIns="45700" anchor="t" anchorCtr="0">
            <a:noAutofit/>
          </a:bodyPr>
          <a:lstStyle/>
          <a:p>
            <a:pPr marR="0" lvl="0" algn="l" rtl="0">
              <a:spcBef>
                <a:spcPts val="0"/>
              </a:spcBef>
              <a:buClr>
                <a:schemeClr val="dk1"/>
              </a:buClr>
              <a:buSzPct val="100000"/>
            </a:pPr>
            <a:r>
              <a:rPr lang="en-US" sz="3200" b="0" i="0" u="none" strike="noStrike" cap="none" baseline="0" dirty="0" smtClean="0">
                <a:solidFill>
                  <a:schemeClr val="dk1"/>
                </a:solidFill>
                <a:latin typeface="Calibri"/>
                <a:ea typeface="Calibri"/>
                <a:cs typeface="Calibri"/>
                <a:sym typeface="Calibri"/>
              </a:rPr>
              <a:t>S</a:t>
            </a:r>
            <a:r>
              <a:rPr lang="en" sz="3200" b="0" i="0" u="none" strike="noStrike" cap="none" baseline="0" dirty="0" smtClean="0">
                <a:solidFill>
                  <a:schemeClr val="dk1"/>
                </a:solidFill>
                <a:latin typeface="Calibri"/>
                <a:ea typeface="Calibri"/>
                <a:cs typeface="Calibri"/>
                <a:sym typeface="Calibri"/>
              </a:rPr>
              <a:t>tart</a:t>
            </a:r>
            <a:r>
              <a:rPr lang="en-US" sz="3200" b="0" i="0" u="none" strike="noStrike" cap="none" baseline="0" dirty="0" smtClean="0">
                <a:solidFill>
                  <a:schemeClr val="dk1"/>
                </a:solidFill>
                <a:latin typeface="Calibri"/>
                <a:ea typeface="Calibri"/>
                <a:cs typeface="Calibri"/>
                <a:sym typeface="Calibri"/>
              </a:rPr>
              <a:t>:</a:t>
            </a:r>
            <a:r>
              <a:rPr lang="en" sz="3200" b="0" i="0" u="none" strike="noStrike" cap="none" baseline="0" dirty="0" smtClean="0">
                <a:solidFill>
                  <a:schemeClr val="dk1"/>
                </a:solidFill>
                <a:latin typeface="Calibri"/>
                <a:ea typeface="Calibri"/>
                <a:cs typeface="Calibri"/>
                <a:sym typeface="Calibri"/>
              </a:rPr>
              <a:t> </a:t>
            </a:r>
            <a:r>
              <a:rPr lang="en" sz="3200" b="0" i="0" u="none" strike="noStrike" cap="none" baseline="0" dirty="0">
                <a:solidFill>
                  <a:schemeClr val="dk1"/>
                </a:solidFill>
                <a:latin typeface="Calibri"/>
                <a:ea typeface="Calibri"/>
                <a:cs typeface="Calibri"/>
                <a:sym typeface="Calibri"/>
              </a:rPr>
              <a:t>a </a:t>
            </a:r>
            <a:r>
              <a:rPr lang="en" sz="3200" b="0" i="0" u="none" strike="noStrike" cap="none" baseline="0" dirty="0" smtClean="0">
                <a:solidFill>
                  <a:schemeClr val="dk1"/>
                </a:solidFill>
                <a:latin typeface="Calibri"/>
                <a:ea typeface="Calibri"/>
                <a:cs typeface="Calibri"/>
                <a:sym typeface="Calibri"/>
              </a:rPr>
              <a:t>sequence</a:t>
            </a:r>
            <a:r>
              <a:rPr lang="en-US" sz="3200" b="0" i="0" u="none" strike="noStrike" cap="none" dirty="0" smtClean="0">
                <a:solidFill>
                  <a:schemeClr val="dk1"/>
                </a:solidFill>
                <a:latin typeface="Calibri"/>
                <a:ea typeface="Calibri"/>
                <a:cs typeface="Calibri"/>
                <a:sym typeface="Calibri"/>
              </a:rPr>
              <a:t> known</a:t>
            </a:r>
            <a:r>
              <a:rPr lang="en" sz="3200" b="0" i="0" u="none" strike="noStrike" cap="none" baseline="0" dirty="0" smtClean="0">
                <a:solidFill>
                  <a:schemeClr val="dk1"/>
                </a:solidFill>
                <a:latin typeface="Calibri"/>
                <a:ea typeface="Calibri"/>
                <a:cs typeface="Calibri"/>
                <a:sym typeface="Calibri"/>
              </a:rPr>
              <a:t> </a:t>
            </a:r>
            <a:r>
              <a:rPr lang="en" sz="3200" b="0" i="0" u="none" strike="noStrike" cap="none" baseline="0" dirty="0">
                <a:solidFill>
                  <a:schemeClr val="dk1"/>
                </a:solidFill>
                <a:latin typeface="Calibri"/>
                <a:ea typeface="Calibri"/>
                <a:cs typeface="Calibri"/>
                <a:sym typeface="Calibri"/>
              </a:rPr>
              <a:t>in </a:t>
            </a:r>
            <a:r>
              <a:rPr lang="en" sz="3200" b="0" i="1" u="none" strike="noStrike" cap="none" baseline="0" dirty="0" smtClean="0">
                <a:solidFill>
                  <a:schemeClr val="dk1"/>
                </a:solidFill>
                <a:latin typeface="Calibri"/>
                <a:ea typeface="Calibri"/>
                <a:cs typeface="Calibri"/>
                <a:sym typeface="Calibri"/>
              </a:rPr>
              <a:t>Medicago</a:t>
            </a:r>
            <a:r>
              <a:rPr lang="en-US" sz="3200" b="0" i="1" u="none" strike="noStrike" cap="none" baseline="0" dirty="0" smtClean="0">
                <a:solidFill>
                  <a:schemeClr val="dk1"/>
                </a:solidFill>
                <a:latin typeface="Calibri"/>
                <a:ea typeface="Calibri"/>
                <a:cs typeface="Calibri"/>
                <a:sym typeface="Calibri"/>
              </a:rPr>
              <a:t> </a:t>
            </a:r>
            <a:r>
              <a:rPr lang="en-US" sz="3200" b="0" i="1" u="none" strike="noStrike" cap="none" baseline="0" dirty="0" err="1" smtClean="0">
                <a:solidFill>
                  <a:schemeClr val="dk1"/>
                </a:solidFill>
                <a:latin typeface="Calibri"/>
                <a:ea typeface="Calibri"/>
                <a:cs typeface="Calibri"/>
                <a:sym typeface="Calibri"/>
              </a:rPr>
              <a:t>truncatula</a:t>
            </a:r>
            <a:r>
              <a:rPr lang="en" sz="3200" b="0" i="0" u="none" strike="noStrike" cap="none" baseline="0" dirty="0" smtClean="0">
                <a:solidFill>
                  <a:schemeClr val="dk1"/>
                </a:solidFill>
                <a:latin typeface="Calibri"/>
                <a:ea typeface="Calibri"/>
                <a:cs typeface="Calibri"/>
                <a:sym typeface="Calibri"/>
              </a:rPr>
              <a:t>: </a:t>
            </a:r>
            <a:endParaRPr lang="en" sz="3200" b="0" i="0" u="none" strike="noStrike" cap="none" baseline="0" dirty="0">
              <a:solidFill>
                <a:schemeClr val="dk1"/>
              </a:solidFill>
              <a:latin typeface="Calibri"/>
              <a:ea typeface="Calibri"/>
              <a:cs typeface="Calibri"/>
              <a:sym typeface="Calibri"/>
            </a:endParaRPr>
          </a:p>
          <a:p>
            <a:pPr marL="457200" lvl="1">
              <a:buSzPct val="25000"/>
            </a:pPr>
            <a:r>
              <a:rPr lang="en-US" sz="2800" b="0" i="0" u="none" strike="noStrike" cap="none" baseline="0" dirty="0" smtClean="0">
                <a:solidFill>
                  <a:schemeClr val="dk1"/>
                </a:solidFill>
                <a:latin typeface="Calibri"/>
                <a:ea typeface="Calibri"/>
                <a:cs typeface="Calibri"/>
                <a:sym typeface="Calibri"/>
              </a:rPr>
              <a:t>A c</a:t>
            </a:r>
            <a:r>
              <a:rPr lang="en" sz="2800" b="0" i="0" u="none" strike="noStrike" cap="none" baseline="0" dirty="0" smtClean="0">
                <a:solidFill>
                  <a:schemeClr val="dk1"/>
                </a:solidFill>
                <a:latin typeface="Calibri"/>
                <a:ea typeface="Calibri"/>
                <a:cs typeface="Calibri"/>
                <a:sym typeface="Calibri"/>
              </a:rPr>
              <a:t>andidate  </a:t>
            </a:r>
            <a:r>
              <a:rPr lang="en" sz="2800" b="0" i="0" u="none" strike="noStrike" cap="none" baseline="0" dirty="0">
                <a:solidFill>
                  <a:schemeClr val="dk1"/>
                </a:solidFill>
                <a:latin typeface="Calibri"/>
                <a:ea typeface="Calibri"/>
                <a:cs typeface="Calibri"/>
                <a:sym typeface="Calibri"/>
              </a:rPr>
              <a:t>gene </a:t>
            </a:r>
            <a:r>
              <a:rPr lang="en" sz="2800" dirty="0">
                <a:solidFill>
                  <a:schemeClr val="dk1"/>
                </a:solidFill>
                <a:latin typeface="Calibri"/>
                <a:ea typeface="Calibri"/>
                <a:cs typeface="Calibri"/>
                <a:sym typeface="Calibri"/>
              </a:rPr>
              <a:t>shows expression response </a:t>
            </a:r>
            <a:r>
              <a:rPr lang="en" sz="2800" b="0" i="0" u="none" strike="noStrike" cap="none" baseline="0" dirty="0">
                <a:solidFill>
                  <a:schemeClr val="dk1"/>
                </a:solidFill>
                <a:latin typeface="Calibri"/>
                <a:ea typeface="Calibri"/>
                <a:cs typeface="Calibri"/>
                <a:sym typeface="Calibri"/>
              </a:rPr>
              <a:t>in 6 hrs.</a:t>
            </a:r>
          </a:p>
        </p:txBody>
      </p:sp>
      <p:pic>
        <p:nvPicPr>
          <p:cNvPr id="293" name="Shape 293"/>
          <p:cNvPicPr preferRelativeResize="0"/>
          <p:nvPr/>
        </p:nvPicPr>
        <p:blipFill rotWithShape="1">
          <a:blip r:embed="rId6">
            <a:alphaModFix/>
          </a:blip>
          <a:srcRect/>
          <a:stretch/>
        </p:blipFill>
        <p:spPr>
          <a:xfrm>
            <a:off x="2572519" y="3517225"/>
            <a:ext cx="5740617" cy="3291365"/>
          </a:xfrm>
          <a:prstGeom prst="rect">
            <a:avLst/>
          </a:prstGeom>
          <a:noFill/>
          <a:ln>
            <a:noFill/>
          </a:ln>
        </p:spPr>
      </p:pic>
      <p:pic>
        <p:nvPicPr>
          <p:cNvPr id="294" name="Shape 294"/>
          <p:cNvPicPr preferRelativeResize="0"/>
          <p:nvPr/>
        </p:nvPicPr>
        <p:blipFill rotWithShape="1">
          <a:blip r:embed="rId7">
            <a:alphaModFix/>
          </a:blip>
          <a:srcRect/>
          <a:stretch/>
        </p:blipFill>
        <p:spPr>
          <a:xfrm>
            <a:off x="7586042" y="3774094"/>
            <a:ext cx="659315" cy="309976"/>
          </a:xfrm>
          <a:prstGeom prst="rect">
            <a:avLst/>
          </a:prstGeom>
          <a:noFill/>
          <a:ln>
            <a:noFill/>
          </a:ln>
        </p:spPr>
      </p:pic>
      <p:sp>
        <p:nvSpPr>
          <p:cNvPr id="12" name="Shape 276"/>
          <p:cNvSpPr txBox="1"/>
          <p:nvPr/>
        </p:nvSpPr>
        <p:spPr>
          <a:xfrm>
            <a:off x="549406" y="89971"/>
            <a:ext cx="8448235" cy="707886"/>
          </a:xfrm>
          <a:prstGeom prst="rect">
            <a:avLst/>
          </a:prstGeom>
          <a:noFill/>
          <a:ln>
            <a:noFill/>
          </a:ln>
        </p:spPr>
        <p:txBody>
          <a:bodyPr lIns="91425" tIns="45700" rIns="91425" bIns="45700" anchor="t" anchorCtr="0">
            <a:noAutofit/>
          </a:bodyPr>
          <a:lstStyle/>
          <a:p>
            <a:pPr lvl="0">
              <a:buSzPct val="25000"/>
            </a:pPr>
            <a:r>
              <a:rPr lang="en" sz="4000" b="0" i="0" u="none" strike="noStrike" cap="none" baseline="0" dirty="0" smtClean="0">
                <a:solidFill>
                  <a:schemeClr val="lt1"/>
                </a:solidFill>
                <a:latin typeface="Calibri"/>
                <a:ea typeface="Calibri"/>
                <a:cs typeface="Calibri"/>
                <a:sym typeface="Calibri"/>
              </a:rPr>
              <a:t>Example</a:t>
            </a:r>
            <a:r>
              <a:rPr lang="en-US" sz="4000" b="0" i="0" u="none" strike="noStrike" cap="none" baseline="0" dirty="0" smtClean="0">
                <a:solidFill>
                  <a:schemeClr val="lt1"/>
                </a:solidFill>
                <a:latin typeface="Calibri"/>
                <a:ea typeface="Calibri"/>
                <a:cs typeface="Calibri"/>
                <a:sym typeface="Calibri"/>
              </a:rPr>
              <a:t> 1:</a:t>
            </a:r>
            <a:r>
              <a:rPr lang="en-US" sz="4000" dirty="0">
                <a:solidFill>
                  <a:schemeClr val="lt1"/>
                </a:solidFill>
                <a:latin typeface="Calibri"/>
                <a:ea typeface="Calibri"/>
                <a:cs typeface="Calibri"/>
                <a:sym typeface="Calibri"/>
              </a:rPr>
              <a:t> S</a:t>
            </a:r>
            <a:r>
              <a:rPr lang="en" sz="4000" dirty="0" smtClean="0">
                <a:solidFill>
                  <a:schemeClr val="lt1"/>
                </a:solidFill>
                <a:latin typeface="Calibri"/>
                <a:ea typeface="Calibri"/>
                <a:cs typeface="Calibri"/>
                <a:sym typeface="Calibri"/>
              </a:rPr>
              <a:t>tart </a:t>
            </a:r>
            <a:r>
              <a:rPr lang="en" sz="4000" dirty="0">
                <a:solidFill>
                  <a:schemeClr val="lt1"/>
                </a:solidFill>
                <a:latin typeface="Calibri"/>
                <a:ea typeface="Calibri"/>
                <a:cs typeface="Calibri"/>
                <a:sym typeface="Calibri"/>
              </a:rPr>
              <a:t>from a sequence</a:t>
            </a:r>
          </a:p>
        </p:txBody>
      </p:sp>
    </p:spTree>
  </p:cSld>
  <p:clrMapOvr>
    <a:masterClrMapping/>
  </p:clrMapOvr>
  <p:transition xmlns:p14="http://schemas.microsoft.com/office/powerpoint/2010/main" spd="slow">
    <p:cut/>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grpSp>
        <p:nvGrpSpPr>
          <p:cNvPr id="14" name="Shape 278"/>
          <p:cNvGrpSpPr/>
          <p:nvPr/>
        </p:nvGrpSpPr>
        <p:grpSpPr>
          <a:xfrm>
            <a:off x="72053" y="3676807"/>
            <a:ext cx="5261946" cy="2300570"/>
            <a:chOff x="2891134" y="3021848"/>
            <a:chExt cx="4810894" cy="2047245"/>
          </a:xfrm>
        </p:grpSpPr>
        <p:pic>
          <p:nvPicPr>
            <p:cNvPr id="15" name="Shape 279"/>
            <p:cNvPicPr preferRelativeResize="0"/>
            <p:nvPr/>
          </p:nvPicPr>
          <p:blipFill rotWithShape="1">
            <a:blip r:embed="rId3">
              <a:alphaModFix/>
            </a:blip>
            <a:srcRect/>
            <a:stretch/>
          </p:blipFill>
          <p:spPr>
            <a:xfrm>
              <a:off x="2909148" y="3021848"/>
              <a:ext cx="4792881" cy="2047245"/>
            </a:xfrm>
            <a:prstGeom prst="rect">
              <a:avLst/>
            </a:prstGeom>
            <a:noFill/>
            <a:ln>
              <a:noFill/>
            </a:ln>
          </p:spPr>
        </p:pic>
        <p:sp>
          <p:nvSpPr>
            <p:cNvPr id="16" name="Shape 280"/>
            <p:cNvSpPr txBox="1"/>
            <p:nvPr/>
          </p:nvSpPr>
          <p:spPr>
            <a:xfrm>
              <a:off x="2891134" y="4730539"/>
              <a:ext cx="3485573" cy="338554"/>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 sz="800" b="0" i="0" u="none" strike="noStrike" cap="none" baseline="0">
                  <a:solidFill>
                    <a:schemeClr val="dk1"/>
                  </a:solidFill>
                  <a:latin typeface="Calibri"/>
                  <a:ea typeface="Calibri"/>
                  <a:cs typeface="Calibri"/>
                  <a:sym typeface="Calibri"/>
                </a:rPr>
                <a:t>Salinity affected land: </a:t>
              </a:r>
            </a:p>
            <a:p>
              <a:pPr marL="0" marR="0" lvl="0" indent="0" algn="l" rtl="0">
                <a:spcBef>
                  <a:spcPts val="0"/>
                </a:spcBef>
                <a:buSzPct val="25000"/>
                <a:buNone/>
              </a:pPr>
              <a:r>
                <a:rPr lang="en" sz="800" b="0" i="0" u="none" strike="noStrike" cap="none" baseline="0">
                  <a:solidFill>
                    <a:schemeClr val="dk1"/>
                  </a:solidFill>
                  <a:latin typeface="Calibri"/>
                  <a:ea typeface="Calibri"/>
                  <a:cs typeface="Calibri"/>
                  <a:sym typeface="Calibri"/>
                </a:rPr>
                <a:t>http://salinityforum2014.ucr.edu/</a:t>
              </a:r>
            </a:p>
          </p:txBody>
        </p:sp>
      </p:grpSp>
      <p:grpSp>
        <p:nvGrpSpPr>
          <p:cNvPr id="285" name="Shape 285"/>
          <p:cNvGrpSpPr/>
          <p:nvPr/>
        </p:nvGrpSpPr>
        <p:grpSpPr>
          <a:xfrm>
            <a:off x="72053" y="0"/>
            <a:ext cx="9006646" cy="1037465"/>
            <a:chOff x="72053" y="4143398"/>
            <a:chExt cx="9006646" cy="1037465"/>
          </a:xfrm>
        </p:grpSpPr>
        <p:pic>
          <p:nvPicPr>
            <p:cNvPr id="286" name="Shape 286"/>
            <p:cNvPicPr preferRelativeResize="0"/>
            <p:nvPr/>
          </p:nvPicPr>
          <p:blipFill rotWithShape="1">
            <a:blip r:embed="rId4">
              <a:alphaModFix/>
            </a:blip>
            <a:srcRect l="44679" t="2983" b="58461"/>
            <a:stretch/>
          </p:blipFill>
          <p:spPr>
            <a:xfrm>
              <a:off x="72053" y="4143398"/>
              <a:ext cx="9006646" cy="1037465"/>
            </a:xfrm>
            <a:prstGeom prst="rect">
              <a:avLst/>
            </a:prstGeom>
            <a:noFill/>
            <a:ln>
              <a:noFill/>
            </a:ln>
          </p:spPr>
        </p:pic>
        <p:pic>
          <p:nvPicPr>
            <p:cNvPr id="287" name="Shape 287"/>
            <p:cNvPicPr preferRelativeResize="0"/>
            <p:nvPr/>
          </p:nvPicPr>
          <p:blipFill rotWithShape="1">
            <a:blip r:embed="rId5">
              <a:alphaModFix/>
            </a:blip>
            <a:srcRect/>
            <a:stretch/>
          </p:blipFill>
          <p:spPr>
            <a:xfrm>
              <a:off x="72054" y="4143398"/>
              <a:ext cx="411691" cy="354054"/>
            </a:xfrm>
            <a:prstGeom prst="rect">
              <a:avLst/>
            </a:prstGeom>
            <a:noFill/>
            <a:ln>
              <a:noFill/>
            </a:ln>
          </p:spPr>
        </p:pic>
      </p:grpSp>
      <p:sp>
        <p:nvSpPr>
          <p:cNvPr id="289" name="Shape 289"/>
          <p:cNvSpPr/>
          <p:nvPr/>
        </p:nvSpPr>
        <p:spPr>
          <a:xfrm>
            <a:off x="72054" y="1126771"/>
            <a:ext cx="9006646" cy="2296036"/>
          </a:xfrm>
          <a:prstGeom prst="roundRect">
            <a:avLst>
              <a:gd name="adj" fmla="val 16667"/>
            </a:avLst>
          </a:prstGeom>
          <a:noFill/>
          <a:ln w="9525" cap="flat">
            <a:noFill/>
            <a:prstDash val="solid"/>
            <a:round/>
            <a:headEnd type="none" w="med" len="med"/>
            <a:tailEnd type="none" w="med" len="med"/>
          </a:ln>
        </p:spPr>
        <p:txBody>
          <a:bodyPr lIns="91425" tIns="45700" rIns="91425" bIns="45700" anchor="t" anchorCtr="0">
            <a:noAutofit/>
          </a:bodyPr>
          <a:lstStyle/>
          <a:p>
            <a:pPr marR="0" lvl="0" algn="l" rtl="0">
              <a:spcBef>
                <a:spcPts val="0"/>
              </a:spcBef>
              <a:buClr>
                <a:schemeClr val="dk1"/>
              </a:buClr>
              <a:buSzPct val="100000"/>
            </a:pPr>
            <a:r>
              <a:rPr lang="en-US" sz="3200" b="0" i="0" u="none" strike="noStrike" cap="none" baseline="0" dirty="0" smtClean="0">
                <a:solidFill>
                  <a:schemeClr val="dk1"/>
                </a:solidFill>
                <a:latin typeface="Calibri"/>
                <a:ea typeface="Calibri"/>
                <a:cs typeface="Calibri"/>
                <a:sym typeface="Calibri"/>
              </a:rPr>
              <a:t>S</a:t>
            </a:r>
            <a:r>
              <a:rPr lang="en" sz="3200" b="0" i="0" u="none" strike="noStrike" cap="none" baseline="0" dirty="0" smtClean="0">
                <a:solidFill>
                  <a:schemeClr val="dk1"/>
                </a:solidFill>
                <a:latin typeface="Calibri"/>
                <a:ea typeface="Calibri"/>
                <a:cs typeface="Calibri"/>
                <a:sym typeface="Calibri"/>
              </a:rPr>
              <a:t>tart</a:t>
            </a:r>
            <a:r>
              <a:rPr lang="en-US" sz="3200" b="0" i="0" u="none" strike="noStrike" cap="none" baseline="0" dirty="0" smtClean="0">
                <a:solidFill>
                  <a:schemeClr val="dk1"/>
                </a:solidFill>
                <a:latin typeface="Calibri"/>
                <a:ea typeface="Calibri"/>
                <a:cs typeface="Calibri"/>
                <a:sym typeface="Calibri"/>
              </a:rPr>
              <a:t>:</a:t>
            </a:r>
            <a:r>
              <a:rPr lang="en" sz="3200" b="0" i="0" u="none" strike="noStrike" cap="none" baseline="0" dirty="0" smtClean="0">
                <a:solidFill>
                  <a:schemeClr val="dk1"/>
                </a:solidFill>
                <a:latin typeface="Calibri"/>
                <a:ea typeface="Calibri"/>
                <a:cs typeface="Calibri"/>
                <a:sym typeface="Calibri"/>
              </a:rPr>
              <a:t> </a:t>
            </a:r>
            <a:r>
              <a:rPr lang="en" sz="3200" b="0" i="0" u="none" strike="noStrike" cap="none" baseline="0" dirty="0">
                <a:solidFill>
                  <a:schemeClr val="dk1"/>
                </a:solidFill>
                <a:latin typeface="Calibri"/>
                <a:ea typeface="Calibri"/>
                <a:cs typeface="Calibri"/>
                <a:sym typeface="Calibri"/>
              </a:rPr>
              <a:t>a </a:t>
            </a:r>
            <a:r>
              <a:rPr lang="en" sz="3200" b="0" i="0" u="none" strike="noStrike" cap="none" baseline="0" dirty="0" smtClean="0">
                <a:solidFill>
                  <a:schemeClr val="dk1"/>
                </a:solidFill>
                <a:latin typeface="Calibri"/>
                <a:ea typeface="Calibri"/>
                <a:cs typeface="Calibri"/>
                <a:sym typeface="Calibri"/>
              </a:rPr>
              <a:t>sequence</a:t>
            </a:r>
            <a:r>
              <a:rPr lang="en-US" sz="3200" b="0" i="0" u="none" strike="noStrike" cap="none" dirty="0" smtClean="0">
                <a:solidFill>
                  <a:schemeClr val="dk1"/>
                </a:solidFill>
                <a:latin typeface="Calibri"/>
                <a:ea typeface="Calibri"/>
                <a:cs typeface="Calibri"/>
                <a:sym typeface="Calibri"/>
              </a:rPr>
              <a:t> known</a:t>
            </a:r>
            <a:r>
              <a:rPr lang="en" sz="3200" b="0" i="0" u="none" strike="noStrike" cap="none" baseline="0" dirty="0" smtClean="0">
                <a:solidFill>
                  <a:schemeClr val="dk1"/>
                </a:solidFill>
                <a:latin typeface="Calibri"/>
                <a:ea typeface="Calibri"/>
                <a:cs typeface="Calibri"/>
                <a:sym typeface="Calibri"/>
              </a:rPr>
              <a:t> </a:t>
            </a:r>
            <a:r>
              <a:rPr lang="en" sz="3200" b="0" i="0" u="none" strike="noStrike" cap="none" baseline="0" dirty="0">
                <a:solidFill>
                  <a:schemeClr val="dk1"/>
                </a:solidFill>
                <a:latin typeface="Calibri"/>
                <a:ea typeface="Calibri"/>
                <a:cs typeface="Calibri"/>
                <a:sym typeface="Calibri"/>
              </a:rPr>
              <a:t>in </a:t>
            </a:r>
            <a:r>
              <a:rPr lang="en" sz="3200" b="0" i="1" u="none" strike="noStrike" cap="none" baseline="0" dirty="0" smtClean="0">
                <a:solidFill>
                  <a:schemeClr val="dk1"/>
                </a:solidFill>
                <a:latin typeface="Calibri"/>
                <a:ea typeface="Calibri"/>
                <a:cs typeface="Calibri"/>
                <a:sym typeface="Calibri"/>
              </a:rPr>
              <a:t>Medicago</a:t>
            </a:r>
            <a:r>
              <a:rPr lang="en-US" sz="3200" b="0" i="1" u="none" strike="noStrike" cap="none" baseline="0" dirty="0" smtClean="0">
                <a:solidFill>
                  <a:schemeClr val="dk1"/>
                </a:solidFill>
                <a:latin typeface="Calibri"/>
                <a:ea typeface="Calibri"/>
                <a:cs typeface="Calibri"/>
                <a:sym typeface="Calibri"/>
              </a:rPr>
              <a:t> </a:t>
            </a:r>
            <a:r>
              <a:rPr lang="en-US" sz="3200" b="0" i="1" u="none" strike="noStrike" cap="none" baseline="0" dirty="0" err="1" smtClean="0">
                <a:solidFill>
                  <a:schemeClr val="dk1"/>
                </a:solidFill>
                <a:latin typeface="Calibri"/>
                <a:ea typeface="Calibri"/>
                <a:cs typeface="Calibri"/>
                <a:sym typeface="Calibri"/>
              </a:rPr>
              <a:t>truncatula</a:t>
            </a:r>
            <a:r>
              <a:rPr lang="en" sz="3200" b="0" i="0" u="none" strike="noStrike" cap="none" baseline="0" dirty="0" smtClean="0">
                <a:solidFill>
                  <a:schemeClr val="dk1"/>
                </a:solidFill>
                <a:latin typeface="Calibri"/>
                <a:ea typeface="Calibri"/>
                <a:cs typeface="Calibri"/>
                <a:sym typeface="Calibri"/>
              </a:rPr>
              <a:t>: </a:t>
            </a:r>
            <a:endParaRPr lang="en" sz="3200" b="0" i="0" u="none" strike="noStrike" cap="none" baseline="0" dirty="0">
              <a:solidFill>
                <a:schemeClr val="dk1"/>
              </a:solidFill>
              <a:latin typeface="Calibri"/>
              <a:ea typeface="Calibri"/>
              <a:cs typeface="Calibri"/>
              <a:sym typeface="Calibri"/>
            </a:endParaRPr>
          </a:p>
          <a:p>
            <a:pPr marL="457200" lvl="1">
              <a:buSzPct val="25000"/>
            </a:pPr>
            <a:r>
              <a:rPr lang="en-US" sz="2800" b="0" i="0" u="none" strike="noStrike" cap="none" baseline="0" dirty="0" smtClean="0">
                <a:solidFill>
                  <a:schemeClr val="dk1"/>
                </a:solidFill>
                <a:latin typeface="Calibri"/>
                <a:ea typeface="Calibri"/>
                <a:cs typeface="Calibri"/>
                <a:sym typeface="Calibri"/>
              </a:rPr>
              <a:t>A c</a:t>
            </a:r>
            <a:r>
              <a:rPr lang="en" sz="2800" b="0" i="0" u="none" strike="noStrike" cap="none" baseline="0" dirty="0" smtClean="0">
                <a:solidFill>
                  <a:schemeClr val="dk1"/>
                </a:solidFill>
                <a:latin typeface="Calibri"/>
                <a:ea typeface="Calibri"/>
                <a:cs typeface="Calibri"/>
                <a:sym typeface="Calibri"/>
              </a:rPr>
              <a:t>andidate  </a:t>
            </a:r>
            <a:r>
              <a:rPr lang="en" sz="2800" b="0" i="0" u="none" strike="noStrike" cap="none" baseline="0" dirty="0">
                <a:solidFill>
                  <a:schemeClr val="dk1"/>
                </a:solidFill>
                <a:latin typeface="Calibri"/>
                <a:ea typeface="Calibri"/>
                <a:cs typeface="Calibri"/>
                <a:sym typeface="Calibri"/>
              </a:rPr>
              <a:t>gene </a:t>
            </a:r>
            <a:r>
              <a:rPr lang="en" sz="2800" dirty="0">
                <a:solidFill>
                  <a:schemeClr val="dk1"/>
                </a:solidFill>
                <a:latin typeface="Calibri"/>
                <a:ea typeface="Calibri"/>
                <a:cs typeface="Calibri"/>
                <a:sym typeface="Calibri"/>
              </a:rPr>
              <a:t>shows expression response </a:t>
            </a:r>
            <a:r>
              <a:rPr lang="en" sz="2800" b="0" i="0" u="none" strike="noStrike" cap="none" baseline="0" dirty="0">
                <a:solidFill>
                  <a:schemeClr val="dk1"/>
                </a:solidFill>
                <a:latin typeface="Calibri"/>
                <a:ea typeface="Calibri"/>
                <a:cs typeface="Calibri"/>
                <a:sym typeface="Calibri"/>
              </a:rPr>
              <a:t>in 6 hrs.</a:t>
            </a:r>
          </a:p>
        </p:txBody>
      </p:sp>
      <p:pic>
        <p:nvPicPr>
          <p:cNvPr id="293" name="Shape 293"/>
          <p:cNvPicPr preferRelativeResize="0"/>
          <p:nvPr/>
        </p:nvPicPr>
        <p:blipFill rotWithShape="1">
          <a:blip r:embed="rId6">
            <a:alphaModFix/>
          </a:blip>
          <a:srcRect/>
          <a:stretch/>
        </p:blipFill>
        <p:spPr>
          <a:xfrm>
            <a:off x="2572519" y="3517225"/>
            <a:ext cx="5740617" cy="3291365"/>
          </a:xfrm>
          <a:prstGeom prst="rect">
            <a:avLst/>
          </a:prstGeom>
          <a:noFill/>
          <a:ln>
            <a:noFill/>
          </a:ln>
        </p:spPr>
      </p:pic>
      <p:pic>
        <p:nvPicPr>
          <p:cNvPr id="294" name="Shape 294"/>
          <p:cNvPicPr preferRelativeResize="0"/>
          <p:nvPr/>
        </p:nvPicPr>
        <p:blipFill rotWithShape="1">
          <a:blip r:embed="rId7">
            <a:alphaModFix/>
          </a:blip>
          <a:srcRect/>
          <a:stretch/>
        </p:blipFill>
        <p:spPr>
          <a:xfrm>
            <a:off x="7586042" y="3774094"/>
            <a:ext cx="659315" cy="309976"/>
          </a:xfrm>
          <a:prstGeom prst="rect">
            <a:avLst/>
          </a:prstGeom>
          <a:noFill/>
          <a:ln>
            <a:noFill/>
          </a:ln>
        </p:spPr>
      </p:pic>
      <p:sp>
        <p:nvSpPr>
          <p:cNvPr id="12" name="Shape 276"/>
          <p:cNvSpPr txBox="1"/>
          <p:nvPr/>
        </p:nvSpPr>
        <p:spPr>
          <a:xfrm>
            <a:off x="549406" y="89971"/>
            <a:ext cx="8448235" cy="707886"/>
          </a:xfrm>
          <a:prstGeom prst="rect">
            <a:avLst/>
          </a:prstGeom>
          <a:noFill/>
          <a:ln>
            <a:noFill/>
          </a:ln>
        </p:spPr>
        <p:txBody>
          <a:bodyPr lIns="91425" tIns="45700" rIns="91425" bIns="45700" anchor="t" anchorCtr="0">
            <a:noAutofit/>
          </a:bodyPr>
          <a:lstStyle/>
          <a:p>
            <a:pPr lvl="0">
              <a:buSzPct val="25000"/>
            </a:pPr>
            <a:r>
              <a:rPr lang="en" sz="4000" b="0" i="0" u="none" strike="noStrike" cap="none" baseline="0" dirty="0" smtClean="0">
                <a:solidFill>
                  <a:schemeClr val="lt1"/>
                </a:solidFill>
                <a:latin typeface="Calibri"/>
                <a:ea typeface="Calibri"/>
                <a:cs typeface="Calibri"/>
                <a:sym typeface="Calibri"/>
              </a:rPr>
              <a:t>Example</a:t>
            </a:r>
            <a:r>
              <a:rPr lang="en-US" sz="4000" b="0" i="0" u="none" strike="noStrike" cap="none" baseline="0" dirty="0" smtClean="0">
                <a:solidFill>
                  <a:schemeClr val="lt1"/>
                </a:solidFill>
                <a:latin typeface="Calibri"/>
                <a:ea typeface="Calibri"/>
                <a:cs typeface="Calibri"/>
                <a:sym typeface="Calibri"/>
              </a:rPr>
              <a:t> 1:</a:t>
            </a:r>
            <a:r>
              <a:rPr lang="en-US" sz="4000" dirty="0">
                <a:solidFill>
                  <a:schemeClr val="lt1"/>
                </a:solidFill>
                <a:latin typeface="Calibri"/>
                <a:ea typeface="Calibri"/>
                <a:cs typeface="Calibri"/>
                <a:sym typeface="Calibri"/>
              </a:rPr>
              <a:t> S</a:t>
            </a:r>
            <a:r>
              <a:rPr lang="en" sz="4000" dirty="0" smtClean="0">
                <a:solidFill>
                  <a:schemeClr val="lt1"/>
                </a:solidFill>
                <a:latin typeface="Calibri"/>
                <a:ea typeface="Calibri"/>
                <a:cs typeface="Calibri"/>
                <a:sym typeface="Calibri"/>
              </a:rPr>
              <a:t>tart </a:t>
            </a:r>
            <a:r>
              <a:rPr lang="en" sz="4000" dirty="0">
                <a:solidFill>
                  <a:schemeClr val="lt1"/>
                </a:solidFill>
                <a:latin typeface="Calibri"/>
                <a:ea typeface="Calibri"/>
                <a:cs typeface="Calibri"/>
                <a:sym typeface="Calibri"/>
              </a:rPr>
              <a:t>from a sequence</a:t>
            </a:r>
          </a:p>
        </p:txBody>
      </p:sp>
      <p:sp>
        <p:nvSpPr>
          <p:cNvPr id="13" name="Shape 309"/>
          <p:cNvSpPr txBox="1"/>
          <p:nvPr/>
        </p:nvSpPr>
        <p:spPr>
          <a:xfrm>
            <a:off x="4756717" y="4084071"/>
            <a:ext cx="3556418" cy="1938991"/>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 sz="1000" b="0" i="0" u="none" strike="noStrike" cap="none" baseline="0" dirty="0">
                <a:solidFill>
                  <a:schemeClr val="dk1"/>
                </a:solidFill>
                <a:latin typeface="Calibri"/>
                <a:ea typeface="Calibri"/>
                <a:cs typeface="Calibri"/>
                <a:sym typeface="Calibri"/>
              </a:rPr>
              <a:t>&gt;Mtr.45474.1.S1_at affx|TC99732 | Down in salt stress</a:t>
            </a:r>
          </a:p>
          <a:p>
            <a:pPr marL="0" marR="0" lvl="0" indent="0" algn="l" rtl="0">
              <a:spcBef>
                <a:spcPts val="0"/>
              </a:spcBef>
              <a:buSzPct val="25000"/>
              <a:buNone/>
            </a:pPr>
            <a:r>
              <a:rPr lang="en" sz="1000" b="0" i="0" u="none" strike="noStrike" cap="none" baseline="0" dirty="0">
                <a:solidFill>
                  <a:schemeClr val="dk1"/>
                </a:solidFill>
                <a:latin typeface="Calibri"/>
                <a:ea typeface="Calibri"/>
                <a:cs typeface="Calibri"/>
                <a:sym typeface="Calibri"/>
              </a:rPr>
              <a:t>ataacacaaacagtgcaacagcaacatcaactgcaacgactattactagtgcaccctcaa</a:t>
            </a:r>
          </a:p>
          <a:p>
            <a:pPr marL="0" marR="0" lvl="0" indent="0" algn="l" rtl="0">
              <a:spcBef>
                <a:spcPts val="0"/>
              </a:spcBef>
              <a:buSzPct val="25000"/>
              <a:buNone/>
            </a:pPr>
            <a:r>
              <a:rPr lang="en" sz="1000" b="0" i="0" u="none" strike="noStrike" cap="none" baseline="0" dirty="0">
                <a:solidFill>
                  <a:schemeClr val="dk1"/>
                </a:solidFill>
                <a:latin typeface="Calibri"/>
                <a:ea typeface="Calibri"/>
                <a:cs typeface="Calibri"/>
                <a:sym typeface="Calibri"/>
              </a:rPr>
              <a:t>gctcaacggtttcaagaattgttcttttacttttgagggtgttaacttttgtgtttcttc</a:t>
            </a:r>
          </a:p>
          <a:p>
            <a:pPr marL="0" marR="0" lvl="0" indent="0" algn="l" rtl="0">
              <a:spcBef>
                <a:spcPts val="0"/>
              </a:spcBef>
              <a:buSzPct val="25000"/>
              <a:buNone/>
            </a:pPr>
            <a:r>
              <a:rPr lang="en" sz="1000" b="0" i="0" u="none" strike="noStrike" cap="none" baseline="0" dirty="0">
                <a:solidFill>
                  <a:schemeClr val="dk1"/>
                </a:solidFill>
                <a:latin typeface="Calibri"/>
                <a:ea typeface="Calibri"/>
                <a:cs typeface="Calibri"/>
                <a:sym typeface="Calibri"/>
              </a:rPr>
              <a:t>tcattgctctcatagtcattgtcttaaccaaggaaactttagagacaagttttggtgaat</a:t>
            </a:r>
          </a:p>
          <a:p>
            <a:pPr marL="0" marR="0" lvl="0" indent="0" algn="l" rtl="0">
              <a:spcBef>
                <a:spcPts val="0"/>
              </a:spcBef>
              <a:buSzPct val="25000"/>
              <a:buNone/>
            </a:pPr>
            <a:r>
              <a:rPr lang="en" sz="1000" b="0" i="0" u="none" strike="noStrike" cap="none" baseline="0" dirty="0">
                <a:solidFill>
                  <a:schemeClr val="dk1"/>
                </a:solidFill>
                <a:latin typeface="Calibri"/>
                <a:ea typeface="Calibri"/>
                <a:cs typeface="Calibri"/>
                <a:sym typeface="Calibri"/>
              </a:rPr>
              <a:t>cggaaattaagttcaacgatatccatgcttttcgatacatgatctccacaatagtaattg</a:t>
            </a:r>
          </a:p>
          <a:p>
            <a:pPr marL="0" marR="0" lvl="0" indent="0" algn="l" rtl="0">
              <a:spcBef>
                <a:spcPts val="0"/>
              </a:spcBef>
              <a:buSzPct val="25000"/>
              <a:buNone/>
            </a:pPr>
            <a:r>
              <a:rPr lang="en" sz="1000" b="0" i="0" u="none" strike="noStrike" cap="none" baseline="0" dirty="0">
                <a:solidFill>
                  <a:schemeClr val="dk1"/>
                </a:solidFill>
                <a:latin typeface="Calibri"/>
                <a:ea typeface="Calibri"/>
                <a:cs typeface="Calibri"/>
                <a:sym typeface="Calibri"/>
              </a:rPr>
              <a:t>ggtttgcatacaaccttcttcaaatggcactttcaattttcaccgtggtctcaggaaatc</a:t>
            </a:r>
          </a:p>
          <a:p>
            <a:pPr marL="0" marR="0" lvl="0" indent="0" algn="l" rtl="0">
              <a:spcBef>
                <a:spcPts val="0"/>
              </a:spcBef>
              <a:buSzPct val="25000"/>
              <a:buNone/>
            </a:pPr>
            <a:r>
              <a:rPr lang="en" sz="1000" b="0" i="0" u="none" strike="noStrike" cap="none" baseline="0" dirty="0">
                <a:solidFill>
                  <a:schemeClr val="dk1"/>
                </a:solidFill>
                <a:latin typeface="Calibri"/>
                <a:ea typeface="Calibri"/>
                <a:cs typeface="Calibri"/>
                <a:sym typeface="Calibri"/>
              </a:rPr>
              <a:t>gtgtattaagtggtgatggaggctatatgtttgatttttttggtgacaagattatatcat</a:t>
            </a:r>
          </a:p>
          <a:p>
            <a:pPr marL="0" marR="0" lvl="0" indent="0" algn="l" rtl="0">
              <a:spcBef>
                <a:spcPts val="0"/>
              </a:spcBef>
              <a:buSzPct val="25000"/>
              <a:buNone/>
            </a:pPr>
            <a:r>
              <a:rPr lang="en" sz="1000" b="0" i="0" u="none" strike="noStrike" cap="none" baseline="0" dirty="0">
                <a:solidFill>
                  <a:schemeClr val="dk1"/>
                </a:solidFill>
                <a:latin typeface="Calibri"/>
                <a:ea typeface="Calibri"/>
                <a:cs typeface="Calibri"/>
                <a:sym typeface="Calibri"/>
              </a:rPr>
              <a:t>actttctactttccggttcagctgctggatttggtgcatcagaagatctacatagaatct</a:t>
            </a:r>
          </a:p>
          <a:p>
            <a:pPr marL="0" marR="0" lvl="0" indent="0" algn="l" rtl="0">
              <a:spcBef>
                <a:spcPts val="0"/>
              </a:spcBef>
              <a:buSzPct val="25000"/>
              <a:buNone/>
            </a:pPr>
            <a:r>
              <a:rPr lang="en" sz="1000" b="0" i="0" u="none" strike="noStrike" cap="none" baseline="0" dirty="0">
                <a:solidFill>
                  <a:schemeClr val="dk1"/>
                </a:solidFill>
                <a:latin typeface="Calibri"/>
                <a:ea typeface="Calibri"/>
                <a:cs typeface="Calibri"/>
                <a:sym typeface="Calibri"/>
              </a:rPr>
              <a:t>tcaaagcaggagaattgcctttaaactcattctttggaaaggctaatgcctcaactagcc</a:t>
            </a:r>
          </a:p>
          <a:p>
            <a:pPr marL="0" marR="0" lvl="0" indent="0" algn="l" rtl="0">
              <a:spcBef>
                <a:spcPts val="0"/>
              </a:spcBef>
              <a:buSzPct val="25000"/>
              <a:buNone/>
            </a:pPr>
            <a:r>
              <a:rPr lang="en" sz="1000" b="0" i="0" u="none" strike="noStrike" cap="none" baseline="0" dirty="0">
                <a:solidFill>
                  <a:schemeClr val="dk1"/>
                </a:solidFill>
                <a:latin typeface="Calibri"/>
                <a:ea typeface="Calibri"/>
                <a:cs typeface="Calibri"/>
                <a:sym typeface="Calibri"/>
              </a:rPr>
              <a:t>ttcttcttttaggatttctaactacagcaatagcttcaattttcacttcatttgctttgc</a:t>
            </a:r>
          </a:p>
          <a:p>
            <a:pPr marL="0" marR="0" lvl="0" indent="0" algn="l" rtl="0">
              <a:spcBef>
                <a:spcPts val="0"/>
              </a:spcBef>
              <a:buSzPct val="25000"/>
              <a:buNone/>
            </a:pPr>
            <a:r>
              <a:rPr lang="en" sz="1000" b="0" i="0" u="none" strike="noStrike" cap="none" baseline="0" dirty="0">
                <a:solidFill>
                  <a:schemeClr val="dk1"/>
                </a:solidFill>
                <a:latin typeface="Calibri"/>
                <a:ea typeface="Calibri"/>
                <a:cs typeface="Calibri"/>
                <a:sym typeface="Calibri"/>
              </a:rPr>
              <a:t>caagaagagctaaatagcattaattttcacttcatttgcttaaatgaaagctttgttgta</a:t>
            </a:r>
          </a:p>
          <a:p>
            <a:pPr marL="0" marR="0" lvl="0" indent="0" algn="l" rtl="0">
              <a:spcBef>
                <a:spcPts val="0"/>
              </a:spcBef>
              <a:buSzPct val="25000"/>
              <a:buNone/>
            </a:pPr>
            <a:r>
              <a:rPr lang="en" sz="1000" b="0" i="0" u="none" strike="noStrike" cap="none" baseline="0" dirty="0">
                <a:solidFill>
                  <a:schemeClr val="dk1"/>
                </a:solidFill>
                <a:latin typeface="Calibri"/>
                <a:ea typeface="Calibri"/>
                <a:cs typeface="Calibri"/>
                <a:sym typeface="Calibri"/>
              </a:rPr>
              <a:t>tgcacaaaatgatttattctctaat </a:t>
            </a:r>
          </a:p>
        </p:txBody>
      </p:sp>
    </p:spTree>
    <p:extLst>
      <p:ext uri="{BB962C8B-B14F-4D97-AF65-F5344CB8AC3E}">
        <p14:creationId xmlns:p14="http://schemas.microsoft.com/office/powerpoint/2010/main" val="2265786559"/>
      </p:ext>
    </p:extLst>
  </p:cSld>
  <p:clrMapOvr>
    <a:masterClrMapping/>
  </p:clrMapOvr>
  <p:transition xmlns:p14="http://schemas.microsoft.com/office/powerpoint/2010/main" spd="slow">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61"/>
        <p:cNvGrpSpPr/>
        <p:nvPr/>
      </p:nvGrpSpPr>
      <p:grpSpPr>
        <a:xfrm>
          <a:off x="0" y="0"/>
          <a:ext cx="0" cy="0"/>
          <a:chOff x="0" y="0"/>
          <a:chExt cx="0" cy="0"/>
        </a:xfrm>
      </p:grpSpPr>
      <p:sp>
        <p:nvSpPr>
          <p:cNvPr id="862" name="Shape 862"/>
          <p:cNvSpPr txBox="1"/>
          <p:nvPr/>
        </p:nvSpPr>
        <p:spPr>
          <a:xfrm>
            <a:off x="333750" y="284548"/>
            <a:ext cx="8555399" cy="6548052"/>
          </a:xfrm>
          <a:prstGeom prst="rect">
            <a:avLst/>
          </a:prstGeom>
          <a:noFill/>
          <a:ln>
            <a:noFill/>
          </a:ln>
        </p:spPr>
        <p:txBody>
          <a:bodyPr lIns="91425" tIns="91425" rIns="91425" bIns="91425" anchor="t" anchorCtr="0">
            <a:noAutofit/>
          </a:bodyPr>
          <a:lstStyle/>
          <a:p>
            <a:pPr rtl="0">
              <a:spcBef>
                <a:spcPts val="0"/>
              </a:spcBef>
              <a:buNone/>
            </a:pPr>
            <a:r>
              <a:rPr lang="en-US" sz="2800" b="1" dirty="0"/>
              <a:t>Why Iowa??</a:t>
            </a:r>
            <a:endParaRPr lang="en" sz="2800" b="1" dirty="0"/>
          </a:p>
          <a:p>
            <a:pPr rtl="0">
              <a:spcBef>
                <a:spcPts val="0"/>
              </a:spcBef>
              <a:buNone/>
            </a:pPr>
            <a:endParaRPr sz="2800" b="1" dirty="0"/>
          </a:p>
        </p:txBody>
      </p:sp>
      <p:pic>
        <p:nvPicPr>
          <p:cNvPr id="865" name="Shape 865"/>
          <p:cNvPicPr preferRelativeResize="0"/>
          <p:nvPr/>
        </p:nvPicPr>
        <p:blipFill>
          <a:blip r:embed="rId3">
            <a:alphaModFix/>
          </a:blip>
          <a:stretch>
            <a:fillRect/>
          </a:stretch>
        </p:blipFill>
        <p:spPr>
          <a:xfrm>
            <a:off x="7024191" y="418382"/>
            <a:ext cx="833025" cy="628282"/>
          </a:xfrm>
          <a:prstGeom prst="rect">
            <a:avLst/>
          </a:prstGeom>
          <a:noFill/>
          <a:ln>
            <a:noFill/>
          </a:ln>
        </p:spPr>
      </p:pic>
    </p:spTree>
    <p:extLst>
      <p:ext uri="{BB962C8B-B14F-4D97-AF65-F5344CB8AC3E}">
        <p14:creationId xmlns:p14="http://schemas.microsoft.com/office/powerpoint/2010/main" val="542939031"/>
      </p:ext>
    </p:extLst>
  </p:cSld>
  <p:clrMapOvr>
    <a:masterClrMapping/>
  </p:clrMapOvr>
  <p:transition xmlns:p14="http://schemas.microsoft.com/office/powerpoint/2010/main" spd="slow">
    <p:cut/>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grpSp>
        <p:nvGrpSpPr>
          <p:cNvPr id="327" name="Shape 327"/>
          <p:cNvGrpSpPr/>
          <p:nvPr/>
        </p:nvGrpSpPr>
        <p:grpSpPr>
          <a:xfrm>
            <a:off x="72053" y="0"/>
            <a:ext cx="9006646" cy="1037465"/>
            <a:chOff x="72053" y="4143398"/>
            <a:chExt cx="9006646" cy="1037465"/>
          </a:xfrm>
        </p:grpSpPr>
        <p:pic>
          <p:nvPicPr>
            <p:cNvPr id="328" name="Shape 328"/>
            <p:cNvPicPr preferRelativeResize="0"/>
            <p:nvPr/>
          </p:nvPicPr>
          <p:blipFill rotWithShape="1">
            <a:blip r:embed="rId3">
              <a:alphaModFix/>
            </a:blip>
            <a:srcRect l="44679" t="2983" b="58461"/>
            <a:stretch/>
          </p:blipFill>
          <p:spPr>
            <a:xfrm>
              <a:off x="72053" y="4143398"/>
              <a:ext cx="9006646" cy="1037465"/>
            </a:xfrm>
            <a:prstGeom prst="rect">
              <a:avLst/>
            </a:prstGeom>
            <a:noFill/>
            <a:ln>
              <a:noFill/>
            </a:ln>
          </p:spPr>
        </p:pic>
        <p:pic>
          <p:nvPicPr>
            <p:cNvPr id="329" name="Shape 329"/>
            <p:cNvPicPr preferRelativeResize="0"/>
            <p:nvPr/>
          </p:nvPicPr>
          <p:blipFill rotWithShape="1">
            <a:blip r:embed="rId4">
              <a:alphaModFix/>
            </a:blip>
            <a:srcRect/>
            <a:stretch/>
          </p:blipFill>
          <p:spPr>
            <a:xfrm>
              <a:off x="72054" y="4143398"/>
              <a:ext cx="411691" cy="354054"/>
            </a:xfrm>
            <a:prstGeom prst="rect">
              <a:avLst/>
            </a:prstGeom>
            <a:noFill/>
            <a:ln>
              <a:noFill/>
            </a:ln>
          </p:spPr>
        </p:pic>
      </p:grpSp>
      <p:sp>
        <p:nvSpPr>
          <p:cNvPr id="331" name="Shape 331"/>
          <p:cNvSpPr/>
          <p:nvPr/>
        </p:nvSpPr>
        <p:spPr>
          <a:xfrm>
            <a:off x="72054" y="1126771"/>
            <a:ext cx="9006646" cy="1107059"/>
          </a:xfrm>
          <a:prstGeom prst="roundRect">
            <a:avLst>
              <a:gd name="adj" fmla="val 16667"/>
            </a:avLst>
          </a:prstGeom>
          <a:noFill/>
          <a:ln w="9525" cap="flat">
            <a:solidFill>
              <a:srgbClr val="FFFFFF"/>
            </a:solidFill>
            <a:prstDash val="solid"/>
            <a:round/>
            <a:headEnd type="none" w="med" len="med"/>
            <a:tailEnd type="none" w="med" len="med"/>
          </a:ln>
        </p:spPr>
        <p:txBody>
          <a:bodyPr lIns="91425" tIns="45700" rIns="91425" bIns="45700" anchor="t" anchorCtr="0">
            <a:noAutofit/>
          </a:bodyPr>
          <a:lstStyle/>
          <a:p>
            <a:pPr marR="0" lvl="0" algn="l" rtl="0">
              <a:spcBef>
                <a:spcPts val="0"/>
              </a:spcBef>
              <a:buClr>
                <a:schemeClr val="dk1"/>
              </a:buClr>
              <a:buSzPct val="100000"/>
            </a:pPr>
            <a:r>
              <a:rPr lang="en" sz="3200" b="0" i="0" u="none" strike="noStrike" cap="none" baseline="0" dirty="0">
                <a:solidFill>
                  <a:schemeClr val="dk1"/>
                </a:solidFill>
                <a:latin typeface="Calibri"/>
                <a:ea typeface="Calibri"/>
                <a:cs typeface="Calibri"/>
                <a:sym typeface="Calibri"/>
              </a:rPr>
              <a:t>BLAST sequence search with the </a:t>
            </a:r>
            <a:r>
              <a:rPr lang="en-US" sz="3200" b="0" i="1" u="none" strike="noStrike" cap="none" baseline="0" dirty="0" err="1" smtClean="0">
                <a:solidFill>
                  <a:schemeClr val="dk1"/>
                </a:solidFill>
                <a:latin typeface="Calibri"/>
                <a:ea typeface="Calibri"/>
                <a:cs typeface="Calibri"/>
                <a:sym typeface="Calibri"/>
              </a:rPr>
              <a:t>Medicago</a:t>
            </a:r>
            <a:r>
              <a:rPr lang="en-US" sz="3200" b="0" i="0" u="none" strike="noStrike" cap="none" baseline="0" dirty="0" smtClean="0">
                <a:solidFill>
                  <a:schemeClr val="dk1"/>
                </a:solidFill>
                <a:latin typeface="Calibri"/>
                <a:ea typeface="Calibri"/>
                <a:cs typeface="Calibri"/>
                <a:sym typeface="Calibri"/>
              </a:rPr>
              <a:t> </a:t>
            </a:r>
            <a:r>
              <a:rPr lang="en" sz="3200" b="0" i="0" u="none" strike="noStrike" cap="none" baseline="0" dirty="0" smtClean="0">
                <a:solidFill>
                  <a:schemeClr val="dk1"/>
                </a:solidFill>
                <a:latin typeface="Calibri"/>
                <a:ea typeface="Calibri"/>
                <a:cs typeface="Calibri"/>
                <a:sym typeface="Calibri"/>
              </a:rPr>
              <a:t>sequence</a:t>
            </a:r>
            <a:endParaRPr lang="en" sz="3200" b="0" i="0" u="none" strike="noStrike" cap="none" baseline="0" dirty="0">
              <a:solidFill>
                <a:schemeClr val="dk1"/>
              </a:solidFill>
              <a:latin typeface="Calibri"/>
              <a:ea typeface="Calibri"/>
              <a:cs typeface="Calibri"/>
              <a:sym typeface="Calibri"/>
            </a:endParaRPr>
          </a:p>
        </p:txBody>
      </p:sp>
      <p:sp>
        <p:nvSpPr>
          <p:cNvPr id="332" name="Shape 332"/>
          <p:cNvSpPr txBox="1"/>
          <p:nvPr/>
        </p:nvSpPr>
        <p:spPr>
          <a:xfrm>
            <a:off x="4756717" y="4084071"/>
            <a:ext cx="3556418" cy="1938991"/>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 sz="1000" b="0" i="0" u="none" strike="noStrike" cap="none" baseline="0">
                <a:solidFill>
                  <a:schemeClr val="dk1"/>
                </a:solidFill>
                <a:latin typeface="Calibri"/>
                <a:ea typeface="Calibri"/>
                <a:cs typeface="Calibri"/>
                <a:sym typeface="Calibri"/>
              </a:rPr>
              <a:t>&gt;Mtr.45474.1.S1_at affx|TC99732 | Down in salt stress</a:t>
            </a:r>
          </a:p>
          <a:p>
            <a:pPr marL="0" marR="0" lvl="0" indent="0" algn="l" rtl="0">
              <a:spcBef>
                <a:spcPts val="0"/>
              </a:spcBef>
              <a:buSzPct val="25000"/>
              <a:buNone/>
            </a:pPr>
            <a:r>
              <a:rPr lang="en" sz="1000" b="0" i="0" u="none" strike="noStrike" cap="none" baseline="0">
                <a:solidFill>
                  <a:schemeClr val="dk1"/>
                </a:solidFill>
                <a:latin typeface="Calibri"/>
                <a:ea typeface="Calibri"/>
                <a:cs typeface="Calibri"/>
                <a:sym typeface="Calibri"/>
              </a:rPr>
              <a:t>ataacacaaacagtgcaacagcaacatcaactgcaacgactattactagtgcaccctcaa</a:t>
            </a:r>
          </a:p>
          <a:p>
            <a:pPr marL="0" marR="0" lvl="0" indent="0" algn="l" rtl="0">
              <a:spcBef>
                <a:spcPts val="0"/>
              </a:spcBef>
              <a:buSzPct val="25000"/>
              <a:buNone/>
            </a:pPr>
            <a:r>
              <a:rPr lang="en" sz="1000" b="0" i="0" u="none" strike="noStrike" cap="none" baseline="0">
                <a:solidFill>
                  <a:schemeClr val="dk1"/>
                </a:solidFill>
                <a:latin typeface="Calibri"/>
                <a:ea typeface="Calibri"/>
                <a:cs typeface="Calibri"/>
                <a:sym typeface="Calibri"/>
              </a:rPr>
              <a:t>gctcaacggtttcaagaattgttcttttacttttgagggtgttaacttttgtgtttcttc</a:t>
            </a:r>
          </a:p>
          <a:p>
            <a:pPr marL="0" marR="0" lvl="0" indent="0" algn="l" rtl="0">
              <a:spcBef>
                <a:spcPts val="0"/>
              </a:spcBef>
              <a:buSzPct val="25000"/>
              <a:buNone/>
            </a:pPr>
            <a:r>
              <a:rPr lang="en" sz="1000" b="0" i="0" u="none" strike="noStrike" cap="none" baseline="0">
                <a:solidFill>
                  <a:schemeClr val="dk1"/>
                </a:solidFill>
                <a:latin typeface="Calibri"/>
                <a:ea typeface="Calibri"/>
                <a:cs typeface="Calibri"/>
                <a:sym typeface="Calibri"/>
              </a:rPr>
              <a:t>tcattgctctcatagtcattgtcttaaccaaggaaactttagagacaagttttggtgaat</a:t>
            </a:r>
          </a:p>
          <a:p>
            <a:pPr marL="0" marR="0" lvl="0" indent="0" algn="l" rtl="0">
              <a:spcBef>
                <a:spcPts val="0"/>
              </a:spcBef>
              <a:buSzPct val="25000"/>
              <a:buNone/>
            </a:pPr>
            <a:r>
              <a:rPr lang="en" sz="1000" b="0" i="0" u="none" strike="noStrike" cap="none" baseline="0">
                <a:solidFill>
                  <a:schemeClr val="dk1"/>
                </a:solidFill>
                <a:latin typeface="Calibri"/>
                <a:ea typeface="Calibri"/>
                <a:cs typeface="Calibri"/>
                <a:sym typeface="Calibri"/>
              </a:rPr>
              <a:t>cggaaattaagttcaacgatatccatgcttttcgatacatgatctccacaatagtaattg</a:t>
            </a:r>
          </a:p>
          <a:p>
            <a:pPr marL="0" marR="0" lvl="0" indent="0" algn="l" rtl="0">
              <a:spcBef>
                <a:spcPts val="0"/>
              </a:spcBef>
              <a:buSzPct val="25000"/>
              <a:buNone/>
            </a:pPr>
            <a:r>
              <a:rPr lang="en" sz="1000" b="0" i="0" u="none" strike="noStrike" cap="none" baseline="0">
                <a:solidFill>
                  <a:schemeClr val="dk1"/>
                </a:solidFill>
                <a:latin typeface="Calibri"/>
                <a:ea typeface="Calibri"/>
                <a:cs typeface="Calibri"/>
                <a:sym typeface="Calibri"/>
              </a:rPr>
              <a:t>ggtttgcatacaaccttcttcaaatggcactttcaattttcaccgtggtctcaggaaatc</a:t>
            </a:r>
          </a:p>
          <a:p>
            <a:pPr marL="0" marR="0" lvl="0" indent="0" algn="l" rtl="0">
              <a:spcBef>
                <a:spcPts val="0"/>
              </a:spcBef>
              <a:buSzPct val="25000"/>
              <a:buNone/>
            </a:pPr>
            <a:r>
              <a:rPr lang="en" sz="1000" b="0" i="0" u="none" strike="noStrike" cap="none" baseline="0">
                <a:solidFill>
                  <a:schemeClr val="dk1"/>
                </a:solidFill>
                <a:latin typeface="Calibri"/>
                <a:ea typeface="Calibri"/>
                <a:cs typeface="Calibri"/>
                <a:sym typeface="Calibri"/>
              </a:rPr>
              <a:t>gtgtattaagtggtgatggaggctatatgtttgatttttttggtgacaagattatatcat</a:t>
            </a:r>
          </a:p>
          <a:p>
            <a:pPr marL="0" marR="0" lvl="0" indent="0" algn="l" rtl="0">
              <a:spcBef>
                <a:spcPts val="0"/>
              </a:spcBef>
              <a:buSzPct val="25000"/>
              <a:buNone/>
            </a:pPr>
            <a:r>
              <a:rPr lang="en" sz="1000" b="0" i="0" u="none" strike="noStrike" cap="none" baseline="0">
                <a:solidFill>
                  <a:schemeClr val="dk1"/>
                </a:solidFill>
                <a:latin typeface="Calibri"/>
                <a:ea typeface="Calibri"/>
                <a:cs typeface="Calibri"/>
                <a:sym typeface="Calibri"/>
              </a:rPr>
              <a:t>actttctactttccggttcagctgctggatttggtgcatcagaagatctacatagaatct</a:t>
            </a:r>
          </a:p>
          <a:p>
            <a:pPr marL="0" marR="0" lvl="0" indent="0" algn="l" rtl="0">
              <a:spcBef>
                <a:spcPts val="0"/>
              </a:spcBef>
              <a:buSzPct val="25000"/>
              <a:buNone/>
            </a:pPr>
            <a:r>
              <a:rPr lang="en" sz="1000" b="0" i="0" u="none" strike="noStrike" cap="none" baseline="0">
                <a:solidFill>
                  <a:schemeClr val="dk1"/>
                </a:solidFill>
                <a:latin typeface="Calibri"/>
                <a:ea typeface="Calibri"/>
                <a:cs typeface="Calibri"/>
                <a:sym typeface="Calibri"/>
              </a:rPr>
              <a:t>tcaaagcaggagaattgcctttaaactcattctttggaaaggctaatgcctcaactagcc</a:t>
            </a:r>
          </a:p>
          <a:p>
            <a:pPr marL="0" marR="0" lvl="0" indent="0" algn="l" rtl="0">
              <a:spcBef>
                <a:spcPts val="0"/>
              </a:spcBef>
              <a:buSzPct val="25000"/>
              <a:buNone/>
            </a:pPr>
            <a:r>
              <a:rPr lang="en" sz="1000" b="0" i="0" u="none" strike="noStrike" cap="none" baseline="0">
                <a:solidFill>
                  <a:schemeClr val="dk1"/>
                </a:solidFill>
                <a:latin typeface="Calibri"/>
                <a:ea typeface="Calibri"/>
                <a:cs typeface="Calibri"/>
                <a:sym typeface="Calibri"/>
              </a:rPr>
              <a:t>ttcttcttttaggatttctaactacagcaatagcttcaattttcacttcatttgctttgc</a:t>
            </a:r>
          </a:p>
          <a:p>
            <a:pPr marL="0" marR="0" lvl="0" indent="0" algn="l" rtl="0">
              <a:spcBef>
                <a:spcPts val="0"/>
              </a:spcBef>
              <a:buSzPct val="25000"/>
              <a:buNone/>
            </a:pPr>
            <a:r>
              <a:rPr lang="en" sz="1000" b="0" i="0" u="none" strike="noStrike" cap="none" baseline="0">
                <a:solidFill>
                  <a:schemeClr val="dk1"/>
                </a:solidFill>
                <a:latin typeface="Calibri"/>
                <a:ea typeface="Calibri"/>
                <a:cs typeface="Calibri"/>
                <a:sym typeface="Calibri"/>
              </a:rPr>
              <a:t>caagaagagctaaatagcattaattttcacttcatttgcttaaatgaaagctttgttgta</a:t>
            </a:r>
          </a:p>
          <a:p>
            <a:pPr marL="0" marR="0" lvl="0" indent="0" algn="l" rtl="0">
              <a:spcBef>
                <a:spcPts val="0"/>
              </a:spcBef>
              <a:buSzPct val="25000"/>
              <a:buNone/>
            </a:pPr>
            <a:r>
              <a:rPr lang="en" sz="1000" b="0" i="0" u="none" strike="noStrike" cap="none" baseline="0">
                <a:solidFill>
                  <a:schemeClr val="dk1"/>
                </a:solidFill>
                <a:latin typeface="Calibri"/>
                <a:ea typeface="Calibri"/>
                <a:cs typeface="Calibri"/>
                <a:sym typeface="Calibri"/>
              </a:rPr>
              <a:t>tgcacaaaatgatttattctctaat </a:t>
            </a:r>
          </a:p>
        </p:txBody>
      </p:sp>
      <p:grpSp>
        <p:nvGrpSpPr>
          <p:cNvPr id="333" name="Shape 333"/>
          <p:cNvGrpSpPr/>
          <p:nvPr/>
        </p:nvGrpSpPr>
        <p:grpSpPr>
          <a:xfrm>
            <a:off x="72056" y="2406141"/>
            <a:ext cx="4764514" cy="2565937"/>
            <a:chOff x="72054" y="2406141"/>
            <a:chExt cx="7235690" cy="4716119"/>
          </a:xfrm>
        </p:grpSpPr>
        <p:pic>
          <p:nvPicPr>
            <p:cNvPr id="334" name="Shape 334"/>
            <p:cNvPicPr preferRelativeResize="0"/>
            <p:nvPr/>
          </p:nvPicPr>
          <p:blipFill rotWithShape="1">
            <a:blip r:embed="rId5">
              <a:alphaModFix/>
            </a:blip>
            <a:srcRect/>
            <a:stretch/>
          </p:blipFill>
          <p:spPr>
            <a:xfrm>
              <a:off x="72054" y="2406141"/>
              <a:ext cx="7235690" cy="4716119"/>
            </a:xfrm>
            <a:prstGeom prst="rect">
              <a:avLst/>
            </a:prstGeom>
            <a:noFill/>
            <a:ln>
              <a:noFill/>
            </a:ln>
          </p:spPr>
        </p:pic>
        <p:sp>
          <p:nvSpPr>
            <p:cNvPr id="335" name="Shape 335"/>
            <p:cNvSpPr/>
            <p:nvPr/>
          </p:nvSpPr>
          <p:spPr>
            <a:xfrm>
              <a:off x="2152589" y="3539901"/>
              <a:ext cx="1107804" cy="468384"/>
            </a:xfrm>
            <a:prstGeom prst="ellipse">
              <a:avLst/>
            </a:prstGeom>
            <a:noFill/>
            <a:ln w="28575" cap="flat">
              <a:solidFill>
                <a:srgbClr val="FF0000"/>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Calibri"/>
                <a:ea typeface="Calibri"/>
                <a:cs typeface="Calibri"/>
                <a:sym typeface="Calibri"/>
              </a:endParaRPr>
            </a:p>
          </p:txBody>
        </p:sp>
      </p:grpSp>
      <p:sp>
        <p:nvSpPr>
          <p:cNvPr id="11" name="Shape 276"/>
          <p:cNvSpPr txBox="1"/>
          <p:nvPr/>
        </p:nvSpPr>
        <p:spPr>
          <a:xfrm>
            <a:off x="549406" y="89971"/>
            <a:ext cx="8448235" cy="707886"/>
          </a:xfrm>
          <a:prstGeom prst="rect">
            <a:avLst/>
          </a:prstGeom>
          <a:noFill/>
          <a:ln>
            <a:noFill/>
          </a:ln>
        </p:spPr>
        <p:txBody>
          <a:bodyPr lIns="91425" tIns="45700" rIns="91425" bIns="45700" anchor="t" anchorCtr="0">
            <a:noAutofit/>
          </a:bodyPr>
          <a:lstStyle/>
          <a:p>
            <a:pPr lvl="0">
              <a:buSzPct val="25000"/>
            </a:pPr>
            <a:r>
              <a:rPr lang="en" sz="4000" b="0" i="0" u="none" strike="noStrike" cap="none" baseline="0" dirty="0" smtClean="0">
                <a:solidFill>
                  <a:schemeClr val="lt1"/>
                </a:solidFill>
                <a:latin typeface="Calibri"/>
                <a:ea typeface="Calibri"/>
                <a:cs typeface="Calibri"/>
                <a:sym typeface="Calibri"/>
              </a:rPr>
              <a:t>Example</a:t>
            </a:r>
            <a:r>
              <a:rPr lang="en-US" sz="4000" b="0" i="0" u="none" strike="noStrike" cap="none" baseline="0" dirty="0" smtClean="0">
                <a:solidFill>
                  <a:schemeClr val="lt1"/>
                </a:solidFill>
                <a:latin typeface="Calibri"/>
                <a:ea typeface="Calibri"/>
                <a:cs typeface="Calibri"/>
                <a:sym typeface="Calibri"/>
              </a:rPr>
              <a:t> 1:</a:t>
            </a:r>
            <a:r>
              <a:rPr lang="en-US" sz="4000" dirty="0">
                <a:solidFill>
                  <a:schemeClr val="lt1"/>
                </a:solidFill>
                <a:latin typeface="Calibri"/>
                <a:ea typeface="Calibri"/>
                <a:cs typeface="Calibri"/>
                <a:sym typeface="Calibri"/>
              </a:rPr>
              <a:t> S</a:t>
            </a:r>
            <a:r>
              <a:rPr lang="en" sz="4000" dirty="0" smtClean="0">
                <a:solidFill>
                  <a:schemeClr val="lt1"/>
                </a:solidFill>
                <a:latin typeface="Calibri"/>
                <a:ea typeface="Calibri"/>
                <a:cs typeface="Calibri"/>
                <a:sym typeface="Calibri"/>
              </a:rPr>
              <a:t>tart </a:t>
            </a:r>
            <a:r>
              <a:rPr lang="en" sz="4000" dirty="0">
                <a:solidFill>
                  <a:schemeClr val="lt1"/>
                </a:solidFill>
                <a:latin typeface="Calibri"/>
                <a:ea typeface="Calibri"/>
                <a:cs typeface="Calibri"/>
                <a:sym typeface="Calibri"/>
              </a:rPr>
              <a:t>from a sequence</a:t>
            </a:r>
          </a:p>
        </p:txBody>
      </p:sp>
    </p:spTree>
  </p:cSld>
  <p:clrMapOvr>
    <a:masterClrMapping/>
  </p:clrMapOvr>
  <p:transition xmlns:p14="http://schemas.microsoft.com/office/powerpoint/2010/main" spd="slow">
    <p:cut/>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grpSp>
        <p:nvGrpSpPr>
          <p:cNvPr id="340" name="Shape 340"/>
          <p:cNvGrpSpPr/>
          <p:nvPr/>
        </p:nvGrpSpPr>
        <p:grpSpPr>
          <a:xfrm>
            <a:off x="72053" y="0"/>
            <a:ext cx="9006646" cy="1037465"/>
            <a:chOff x="72053" y="4143398"/>
            <a:chExt cx="9006646" cy="1037465"/>
          </a:xfrm>
        </p:grpSpPr>
        <p:pic>
          <p:nvPicPr>
            <p:cNvPr id="341" name="Shape 341"/>
            <p:cNvPicPr preferRelativeResize="0"/>
            <p:nvPr/>
          </p:nvPicPr>
          <p:blipFill rotWithShape="1">
            <a:blip r:embed="rId3">
              <a:alphaModFix/>
            </a:blip>
            <a:srcRect l="44679" t="2983" b="58461"/>
            <a:stretch/>
          </p:blipFill>
          <p:spPr>
            <a:xfrm>
              <a:off x="72053" y="4143398"/>
              <a:ext cx="9006646" cy="1037465"/>
            </a:xfrm>
            <a:prstGeom prst="rect">
              <a:avLst/>
            </a:prstGeom>
            <a:noFill/>
            <a:ln>
              <a:noFill/>
            </a:ln>
          </p:spPr>
        </p:pic>
        <p:pic>
          <p:nvPicPr>
            <p:cNvPr id="342" name="Shape 342"/>
            <p:cNvPicPr preferRelativeResize="0"/>
            <p:nvPr/>
          </p:nvPicPr>
          <p:blipFill rotWithShape="1">
            <a:blip r:embed="rId4">
              <a:alphaModFix/>
            </a:blip>
            <a:srcRect/>
            <a:stretch/>
          </p:blipFill>
          <p:spPr>
            <a:xfrm>
              <a:off x="72054" y="4143398"/>
              <a:ext cx="411691" cy="354054"/>
            </a:xfrm>
            <a:prstGeom prst="rect">
              <a:avLst/>
            </a:prstGeom>
            <a:noFill/>
            <a:ln>
              <a:noFill/>
            </a:ln>
          </p:spPr>
        </p:pic>
      </p:grpSp>
      <p:sp>
        <p:nvSpPr>
          <p:cNvPr id="344" name="Shape 344"/>
          <p:cNvSpPr/>
          <p:nvPr/>
        </p:nvSpPr>
        <p:spPr>
          <a:xfrm>
            <a:off x="72054" y="1126771"/>
            <a:ext cx="9006646" cy="1557430"/>
          </a:xfrm>
          <a:prstGeom prst="roundRect">
            <a:avLst>
              <a:gd name="adj" fmla="val 16667"/>
            </a:avLst>
          </a:prstGeom>
          <a:noFill/>
          <a:ln w="9525" cap="flat">
            <a:noFill/>
            <a:prstDash val="solid"/>
            <a:round/>
            <a:headEnd type="none" w="med" len="med"/>
            <a:tailEnd type="none" w="med" len="med"/>
          </a:ln>
        </p:spPr>
        <p:txBody>
          <a:bodyPr lIns="91425" tIns="45700" rIns="91425" bIns="45700" anchor="t" anchorCtr="0">
            <a:noAutofit/>
          </a:bodyPr>
          <a:lstStyle/>
          <a:p>
            <a:pPr marR="0" lvl="0" algn="l" rtl="0">
              <a:spcBef>
                <a:spcPts val="0"/>
              </a:spcBef>
              <a:buClr>
                <a:schemeClr val="dk1"/>
              </a:buClr>
              <a:buSzPct val="100000"/>
            </a:pPr>
            <a:r>
              <a:rPr lang="en-US" sz="3200" b="0" i="0" u="none" strike="noStrike" cap="none" baseline="0" dirty="0" smtClean="0">
                <a:solidFill>
                  <a:schemeClr val="dk1"/>
                </a:solidFill>
                <a:latin typeface="Calibri"/>
                <a:ea typeface="Calibri"/>
                <a:cs typeface="Calibri"/>
                <a:sym typeface="Calibri"/>
              </a:rPr>
              <a:t>BLAST s</a:t>
            </a:r>
            <a:r>
              <a:rPr lang="en" sz="3200" b="0" i="0" u="none" strike="noStrike" cap="none" baseline="0" dirty="0" smtClean="0">
                <a:solidFill>
                  <a:schemeClr val="dk1"/>
                </a:solidFill>
                <a:latin typeface="Calibri"/>
                <a:ea typeface="Calibri"/>
                <a:cs typeface="Calibri"/>
                <a:sym typeface="Calibri"/>
              </a:rPr>
              <a:t>earch result</a:t>
            </a:r>
            <a:r>
              <a:rPr lang="en-US" sz="3200" b="0" i="0" u="none" strike="noStrike" cap="none" baseline="0" dirty="0" smtClean="0">
                <a:solidFill>
                  <a:schemeClr val="dk1"/>
                </a:solidFill>
                <a:latin typeface="Calibri"/>
                <a:ea typeface="Calibri"/>
                <a:cs typeface="Calibri"/>
                <a:sym typeface="Calibri"/>
              </a:rPr>
              <a:t>: </a:t>
            </a:r>
            <a:r>
              <a:rPr lang="en" sz="3200" dirty="0">
                <a:solidFill>
                  <a:schemeClr val="dk1"/>
                </a:solidFill>
                <a:latin typeface="Calibri"/>
                <a:ea typeface="Calibri"/>
                <a:cs typeface="Calibri"/>
                <a:sym typeface="Calibri"/>
              </a:rPr>
              <a:t> </a:t>
            </a:r>
            <a:r>
              <a:rPr lang="en-US" sz="3200" dirty="0">
                <a:solidFill>
                  <a:schemeClr val="dk1"/>
                </a:solidFill>
                <a:latin typeface="Calibri"/>
                <a:ea typeface="Calibri"/>
                <a:cs typeface="Calibri"/>
                <a:sym typeface="Calibri"/>
              </a:rPr>
              <a:t>A m</a:t>
            </a:r>
            <a:r>
              <a:rPr lang="en" sz="3200" dirty="0">
                <a:solidFill>
                  <a:schemeClr val="dk1"/>
                </a:solidFill>
                <a:latin typeface="Calibri"/>
                <a:ea typeface="Calibri"/>
                <a:cs typeface="Calibri"/>
                <a:sym typeface="Calibri"/>
              </a:rPr>
              <a:t>atch in </a:t>
            </a:r>
            <a:r>
              <a:rPr lang="en" sz="3200" dirty="0" smtClean="0">
                <a:solidFill>
                  <a:schemeClr val="dk1"/>
                </a:solidFill>
                <a:latin typeface="Calibri"/>
                <a:ea typeface="Calibri"/>
                <a:cs typeface="Calibri"/>
                <a:sym typeface="Calibri"/>
              </a:rPr>
              <a:t>Chrom</a:t>
            </a:r>
            <a:r>
              <a:rPr lang="en-US" sz="3200" dirty="0" smtClean="0">
                <a:solidFill>
                  <a:schemeClr val="dk1"/>
                </a:solidFill>
                <a:latin typeface="Calibri"/>
                <a:ea typeface="Calibri"/>
                <a:cs typeface="Calibri"/>
                <a:sym typeface="Calibri"/>
              </a:rPr>
              <a:t>.</a:t>
            </a:r>
            <a:r>
              <a:rPr lang="en" sz="3200" dirty="0" smtClean="0">
                <a:solidFill>
                  <a:schemeClr val="dk1"/>
                </a:solidFill>
                <a:latin typeface="Calibri"/>
                <a:ea typeface="Calibri"/>
                <a:cs typeface="Calibri"/>
                <a:sym typeface="Calibri"/>
              </a:rPr>
              <a:t>  </a:t>
            </a:r>
            <a:r>
              <a:rPr lang="en" sz="3200" dirty="0">
                <a:solidFill>
                  <a:schemeClr val="dk1"/>
                </a:solidFill>
                <a:latin typeface="Calibri"/>
                <a:ea typeface="Calibri"/>
                <a:cs typeface="Calibri"/>
                <a:sym typeface="Calibri"/>
              </a:rPr>
              <a:t>A04 </a:t>
            </a:r>
            <a:endParaRPr lang="en-US" sz="3200" dirty="0" smtClean="0">
              <a:solidFill>
                <a:schemeClr val="dk1"/>
              </a:solidFill>
              <a:latin typeface="Calibri"/>
              <a:ea typeface="Calibri"/>
              <a:cs typeface="Calibri"/>
              <a:sym typeface="Calibri"/>
            </a:endParaRPr>
          </a:p>
          <a:p>
            <a:pPr marR="0" lvl="0" algn="l" rtl="0">
              <a:spcBef>
                <a:spcPts val="0"/>
              </a:spcBef>
              <a:buClr>
                <a:schemeClr val="dk1"/>
              </a:buClr>
              <a:buSzPct val="100000"/>
            </a:pPr>
            <a:r>
              <a:rPr lang="en" sz="3200" dirty="0" smtClean="0">
                <a:solidFill>
                  <a:schemeClr val="dk1"/>
                </a:solidFill>
                <a:latin typeface="Calibri"/>
                <a:ea typeface="Calibri"/>
                <a:cs typeface="Calibri"/>
                <a:sym typeface="Calibri"/>
              </a:rPr>
              <a:t>(</a:t>
            </a:r>
            <a:r>
              <a:rPr lang="en" sz="3200" dirty="0">
                <a:solidFill>
                  <a:schemeClr val="dk1"/>
                </a:solidFill>
                <a:latin typeface="Calibri"/>
                <a:ea typeface="Calibri"/>
                <a:cs typeface="Calibri"/>
                <a:sym typeface="Calibri"/>
              </a:rPr>
              <a:t>in diploid A. duranensis)</a:t>
            </a:r>
          </a:p>
        </p:txBody>
      </p:sp>
      <p:pic>
        <p:nvPicPr>
          <p:cNvPr id="345" name="Shape 345"/>
          <p:cNvPicPr preferRelativeResize="0"/>
          <p:nvPr/>
        </p:nvPicPr>
        <p:blipFill rotWithShape="1">
          <a:blip r:embed="rId5">
            <a:alphaModFix/>
          </a:blip>
          <a:srcRect/>
          <a:stretch/>
        </p:blipFill>
        <p:spPr>
          <a:xfrm>
            <a:off x="72054" y="3018525"/>
            <a:ext cx="8995536" cy="1746353"/>
          </a:xfrm>
          <a:prstGeom prst="rect">
            <a:avLst/>
          </a:prstGeom>
          <a:noFill/>
          <a:ln>
            <a:noFill/>
          </a:ln>
        </p:spPr>
      </p:pic>
      <p:sp>
        <p:nvSpPr>
          <p:cNvPr id="346" name="Shape 346"/>
          <p:cNvSpPr/>
          <p:nvPr/>
        </p:nvSpPr>
        <p:spPr>
          <a:xfrm>
            <a:off x="6706503" y="3018525"/>
            <a:ext cx="904112" cy="693569"/>
          </a:xfrm>
          <a:prstGeom prst="ellipse">
            <a:avLst/>
          </a:prstGeom>
          <a:noFill/>
          <a:ln w="28575" cap="flat">
            <a:solidFill>
              <a:srgbClr val="FF0000"/>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Calibri"/>
              <a:ea typeface="Calibri"/>
              <a:cs typeface="Calibri"/>
              <a:sym typeface="Calibri"/>
            </a:endParaRPr>
          </a:p>
        </p:txBody>
      </p:sp>
      <p:cxnSp>
        <p:nvCxnSpPr>
          <p:cNvPr id="347" name="Shape 347"/>
          <p:cNvCxnSpPr/>
          <p:nvPr/>
        </p:nvCxnSpPr>
        <p:spPr>
          <a:xfrm rot="10800000">
            <a:off x="7178297" y="3498694"/>
            <a:ext cx="288212" cy="426799"/>
          </a:xfrm>
          <a:prstGeom prst="straightConnector1">
            <a:avLst/>
          </a:prstGeom>
          <a:noFill/>
          <a:ln w="9525" cap="flat">
            <a:solidFill>
              <a:srgbClr val="FF0000"/>
            </a:solidFill>
            <a:prstDash val="solid"/>
            <a:round/>
            <a:headEnd type="none" w="med" len="med"/>
            <a:tailEnd type="stealth" w="lg" len="lg"/>
          </a:ln>
        </p:spPr>
      </p:cxnSp>
      <p:sp>
        <p:nvSpPr>
          <p:cNvPr id="10" name="Shape 276"/>
          <p:cNvSpPr txBox="1"/>
          <p:nvPr/>
        </p:nvSpPr>
        <p:spPr>
          <a:xfrm>
            <a:off x="549406" y="89971"/>
            <a:ext cx="8448235" cy="707886"/>
          </a:xfrm>
          <a:prstGeom prst="rect">
            <a:avLst/>
          </a:prstGeom>
          <a:noFill/>
          <a:ln>
            <a:noFill/>
          </a:ln>
        </p:spPr>
        <p:txBody>
          <a:bodyPr lIns="91425" tIns="45700" rIns="91425" bIns="45700" anchor="t" anchorCtr="0">
            <a:noAutofit/>
          </a:bodyPr>
          <a:lstStyle/>
          <a:p>
            <a:pPr lvl="0">
              <a:buSzPct val="25000"/>
            </a:pPr>
            <a:r>
              <a:rPr lang="en" sz="4000" b="0" i="0" u="none" strike="noStrike" cap="none" baseline="0" dirty="0" smtClean="0">
                <a:solidFill>
                  <a:schemeClr val="lt1"/>
                </a:solidFill>
                <a:latin typeface="Calibri"/>
                <a:ea typeface="Calibri"/>
                <a:cs typeface="Calibri"/>
                <a:sym typeface="Calibri"/>
              </a:rPr>
              <a:t>Example</a:t>
            </a:r>
            <a:r>
              <a:rPr lang="en-US" sz="4000" b="0" i="0" u="none" strike="noStrike" cap="none" baseline="0" dirty="0" smtClean="0">
                <a:solidFill>
                  <a:schemeClr val="lt1"/>
                </a:solidFill>
                <a:latin typeface="Calibri"/>
                <a:ea typeface="Calibri"/>
                <a:cs typeface="Calibri"/>
                <a:sym typeface="Calibri"/>
              </a:rPr>
              <a:t> 1:</a:t>
            </a:r>
            <a:r>
              <a:rPr lang="en-US" sz="4000" dirty="0">
                <a:solidFill>
                  <a:schemeClr val="lt1"/>
                </a:solidFill>
                <a:latin typeface="Calibri"/>
                <a:ea typeface="Calibri"/>
                <a:cs typeface="Calibri"/>
                <a:sym typeface="Calibri"/>
              </a:rPr>
              <a:t> S</a:t>
            </a:r>
            <a:r>
              <a:rPr lang="en" sz="4000" dirty="0" smtClean="0">
                <a:solidFill>
                  <a:schemeClr val="lt1"/>
                </a:solidFill>
                <a:latin typeface="Calibri"/>
                <a:ea typeface="Calibri"/>
                <a:cs typeface="Calibri"/>
                <a:sym typeface="Calibri"/>
              </a:rPr>
              <a:t>tart </a:t>
            </a:r>
            <a:r>
              <a:rPr lang="en" sz="4000" dirty="0">
                <a:solidFill>
                  <a:schemeClr val="lt1"/>
                </a:solidFill>
                <a:latin typeface="Calibri"/>
                <a:ea typeface="Calibri"/>
                <a:cs typeface="Calibri"/>
                <a:sym typeface="Calibri"/>
              </a:rPr>
              <a:t>from a sequence</a:t>
            </a:r>
          </a:p>
        </p:txBody>
      </p:sp>
    </p:spTree>
  </p:cSld>
  <p:clrMapOvr>
    <a:masterClrMapping/>
  </p:clrMapOvr>
  <p:transition xmlns:p14="http://schemas.microsoft.com/office/powerpoint/2010/main" spd="slow">
    <p:cut/>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grpSp>
        <p:nvGrpSpPr>
          <p:cNvPr id="353" name="Shape 353"/>
          <p:cNvGrpSpPr/>
          <p:nvPr/>
        </p:nvGrpSpPr>
        <p:grpSpPr>
          <a:xfrm>
            <a:off x="72053" y="0"/>
            <a:ext cx="9006646" cy="1037465"/>
            <a:chOff x="72053" y="4143398"/>
            <a:chExt cx="9006646" cy="1037465"/>
          </a:xfrm>
        </p:grpSpPr>
        <p:pic>
          <p:nvPicPr>
            <p:cNvPr id="354" name="Shape 354"/>
            <p:cNvPicPr preferRelativeResize="0"/>
            <p:nvPr/>
          </p:nvPicPr>
          <p:blipFill rotWithShape="1">
            <a:blip r:embed="rId3">
              <a:alphaModFix/>
            </a:blip>
            <a:srcRect l="44679" t="2983" b="58461"/>
            <a:stretch/>
          </p:blipFill>
          <p:spPr>
            <a:xfrm>
              <a:off x="72053" y="4143398"/>
              <a:ext cx="9006646" cy="1037465"/>
            </a:xfrm>
            <a:prstGeom prst="rect">
              <a:avLst/>
            </a:prstGeom>
            <a:noFill/>
            <a:ln>
              <a:noFill/>
            </a:ln>
          </p:spPr>
        </p:pic>
        <p:pic>
          <p:nvPicPr>
            <p:cNvPr id="355" name="Shape 355"/>
            <p:cNvPicPr preferRelativeResize="0"/>
            <p:nvPr/>
          </p:nvPicPr>
          <p:blipFill rotWithShape="1">
            <a:blip r:embed="rId4">
              <a:alphaModFix/>
            </a:blip>
            <a:srcRect/>
            <a:stretch/>
          </p:blipFill>
          <p:spPr>
            <a:xfrm>
              <a:off x="72054" y="4143398"/>
              <a:ext cx="411691" cy="354054"/>
            </a:xfrm>
            <a:prstGeom prst="rect">
              <a:avLst/>
            </a:prstGeom>
            <a:noFill/>
            <a:ln>
              <a:noFill/>
            </a:ln>
          </p:spPr>
        </p:pic>
      </p:grpSp>
      <p:sp>
        <p:nvSpPr>
          <p:cNvPr id="356" name="Shape 356"/>
          <p:cNvSpPr txBox="1"/>
          <p:nvPr/>
        </p:nvSpPr>
        <p:spPr>
          <a:xfrm>
            <a:off x="549406" y="89971"/>
            <a:ext cx="8448235" cy="707886"/>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lang="en" sz="4000" b="0" i="0" u="none" strike="noStrike" cap="none" baseline="0" dirty="0">
              <a:solidFill>
                <a:schemeClr val="lt1"/>
              </a:solidFill>
              <a:latin typeface="Calibri"/>
              <a:ea typeface="Calibri"/>
              <a:cs typeface="Calibri"/>
              <a:sym typeface="Calibri"/>
            </a:endParaRPr>
          </a:p>
        </p:txBody>
      </p:sp>
      <p:pic>
        <p:nvPicPr>
          <p:cNvPr id="358" name="Shape 358"/>
          <p:cNvPicPr preferRelativeResize="0"/>
          <p:nvPr/>
        </p:nvPicPr>
        <p:blipFill rotWithShape="1">
          <a:blip r:embed="rId5">
            <a:alphaModFix/>
          </a:blip>
          <a:srcRect/>
          <a:stretch/>
        </p:blipFill>
        <p:spPr>
          <a:xfrm>
            <a:off x="72054" y="3018525"/>
            <a:ext cx="8995536" cy="1746353"/>
          </a:xfrm>
          <a:prstGeom prst="rect">
            <a:avLst/>
          </a:prstGeom>
          <a:noFill/>
          <a:ln>
            <a:noFill/>
          </a:ln>
        </p:spPr>
      </p:pic>
      <p:sp>
        <p:nvSpPr>
          <p:cNvPr id="359" name="Shape 359"/>
          <p:cNvSpPr/>
          <p:nvPr/>
        </p:nvSpPr>
        <p:spPr>
          <a:xfrm>
            <a:off x="6706503" y="3018525"/>
            <a:ext cx="904112" cy="693569"/>
          </a:xfrm>
          <a:prstGeom prst="ellipse">
            <a:avLst/>
          </a:prstGeom>
          <a:noFill/>
          <a:ln w="28575" cap="flat">
            <a:solidFill>
              <a:srgbClr val="FF0000"/>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Calibri"/>
              <a:ea typeface="Calibri"/>
              <a:cs typeface="Calibri"/>
              <a:sym typeface="Calibri"/>
            </a:endParaRPr>
          </a:p>
        </p:txBody>
      </p:sp>
      <p:cxnSp>
        <p:nvCxnSpPr>
          <p:cNvPr id="360" name="Shape 360"/>
          <p:cNvCxnSpPr/>
          <p:nvPr/>
        </p:nvCxnSpPr>
        <p:spPr>
          <a:xfrm flipH="1">
            <a:off x="4641846" y="3539903"/>
            <a:ext cx="2518439" cy="270222"/>
          </a:xfrm>
          <a:prstGeom prst="straightConnector1">
            <a:avLst/>
          </a:prstGeom>
          <a:noFill/>
          <a:ln w="9525" cap="flat">
            <a:solidFill>
              <a:srgbClr val="FF0000"/>
            </a:solidFill>
            <a:prstDash val="solid"/>
            <a:round/>
            <a:headEnd type="none" w="med" len="med"/>
            <a:tailEnd type="stealth" w="lg" len="lg"/>
          </a:ln>
        </p:spPr>
      </p:cxnSp>
      <p:pic>
        <p:nvPicPr>
          <p:cNvPr id="361" name="Shape 361"/>
          <p:cNvPicPr preferRelativeResize="0"/>
          <p:nvPr/>
        </p:nvPicPr>
        <p:blipFill rotWithShape="1">
          <a:blip r:embed="rId6">
            <a:alphaModFix/>
          </a:blip>
          <a:srcRect/>
          <a:stretch/>
        </p:blipFill>
        <p:spPr>
          <a:xfrm>
            <a:off x="1103876" y="2922005"/>
            <a:ext cx="3537969" cy="3685747"/>
          </a:xfrm>
          <a:prstGeom prst="rect">
            <a:avLst/>
          </a:prstGeom>
          <a:noFill/>
          <a:ln>
            <a:noFill/>
          </a:ln>
        </p:spPr>
      </p:pic>
      <p:sp>
        <p:nvSpPr>
          <p:cNvPr id="12" name="Shape 276"/>
          <p:cNvSpPr txBox="1"/>
          <p:nvPr/>
        </p:nvSpPr>
        <p:spPr>
          <a:xfrm>
            <a:off x="549406" y="91042"/>
            <a:ext cx="8448235" cy="707886"/>
          </a:xfrm>
          <a:prstGeom prst="rect">
            <a:avLst/>
          </a:prstGeom>
          <a:noFill/>
          <a:ln>
            <a:noFill/>
          </a:ln>
        </p:spPr>
        <p:txBody>
          <a:bodyPr lIns="91425" tIns="45700" rIns="91425" bIns="45700" anchor="t" anchorCtr="0">
            <a:noAutofit/>
          </a:bodyPr>
          <a:lstStyle/>
          <a:p>
            <a:pPr lvl="0">
              <a:buSzPct val="25000"/>
            </a:pPr>
            <a:r>
              <a:rPr lang="en" sz="4000" b="0" i="0" u="none" strike="noStrike" cap="none" baseline="0" dirty="0" smtClean="0">
                <a:solidFill>
                  <a:schemeClr val="lt1"/>
                </a:solidFill>
                <a:latin typeface="Calibri"/>
                <a:ea typeface="Calibri"/>
                <a:cs typeface="Calibri"/>
                <a:sym typeface="Calibri"/>
              </a:rPr>
              <a:t>Example</a:t>
            </a:r>
            <a:r>
              <a:rPr lang="en-US" sz="4000" b="0" i="0" u="none" strike="noStrike" cap="none" baseline="0" dirty="0" smtClean="0">
                <a:solidFill>
                  <a:schemeClr val="lt1"/>
                </a:solidFill>
                <a:latin typeface="Calibri"/>
                <a:ea typeface="Calibri"/>
                <a:cs typeface="Calibri"/>
                <a:sym typeface="Calibri"/>
              </a:rPr>
              <a:t> 1:</a:t>
            </a:r>
            <a:r>
              <a:rPr lang="en-US" sz="4000" dirty="0" smtClean="0">
                <a:solidFill>
                  <a:schemeClr val="lt1"/>
                </a:solidFill>
                <a:latin typeface="Calibri"/>
                <a:ea typeface="Calibri"/>
                <a:cs typeface="Calibri"/>
                <a:sym typeface="Calibri"/>
              </a:rPr>
              <a:t> ... Match found. Go to ...</a:t>
            </a:r>
            <a:endParaRPr lang="en" sz="4000" dirty="0">
              <a:solidFill>
                <a:schemeClr val="lt1"/>
              </a:solidFill>
              <a:latin typeface="Calibri"/>
              <a:ea typeface="Calibri"/>
              <a:cs typeface="Calibri"/>
              <a:sym typeface="Calibri"/>
            </a:endParaRPr>
          </a:p>
        </p:txBody>
      </p:sp>
      <p:sp>
        <p:nvSpPr>
          <p:cNvPr id="13" name="Shape 344"/>
          <p:cNvSpPr/>
          <p:nvPr/>
        </p:nvSpPr>
        <p:spPr>
          <a:xfrm>
            <a:off x="72054" y="1126771"/>
            <a:ext cx="9006646" cy="1557430"/>
          </a:xfrm>
          <a:prstGeom prst="roundRect">
            <a:avLst>
              <a:gd name="adj" fmla="val 16667"/>
            </a:avLst>
          </a:prstGeom>
          <a:noFill/>
          <a:ln w="9525" cap="flat">
            <a:noFill/>
            <a:prstDash val="solid"/>
            <a:round/>
            <a:headEnd type="none" w="med" len="med"/>
            <a:tailEnd type="none" w="med" len="med"/>
          </a:ln>
        </p:spPr>
        <p:txBody>
          <a:bodyPr lIns="91425" tIns="45700" rIns="91425" bIns="45700" anchor="t" anchorCtr="0">
            <a:noAutofit/>
          </a:bodyPr>
          <a:lstStyle/>
          <a:p>
            <a:pPr lvl="0">
              <a:buClr>
                <a:schemeClr val="dk1"/>
              </a:buClr>
              <a:buSzPct val="100000"/>
            </a:pPr>
            <a:r>
              <a:rPr lang="en-US" sz="3200" dirty="0">
                <a:solidFill>
                  <a:schemeClr val="dk1"/>
                </a:solidFill>
                <a:latin typeface="Calibri"/>
                <a:ea typeface="Calibri"/>
                <a:cs typeface="Calibri"/>
                <a:sym typeface="Calibri"/>
              </a:rPr>
              <a:t>BLAST s</a:t>
            </a:r>
            <a:r>
              <a:rPr lang="en" sz="3200" dirty="0">
                <a:solidFill>
                  <a:schemeClr val="dk1"/>
                </a:solidFill>
                <a:latin typeface="Calibri"/>
                <a:ea typeface="Calibri"/>
                <a:cs typeface="Calibri"/>
                <a:sym typeface="Calibri"/>
              </a:rPr>
              <a:t>earch result</a:t>
            </a:r>
            <a:r>
              <a:rPr lang="en-US" sz="3200" dirty="0">
                <a:solidFill>
                  <a:schemeClr val="dk1"/>
                </a:solidFill>
                <a:latin typeface="Calibri"/>
                <a:ea typeface="Calibri"/>
                <a:cs typeface="Calibri"/>
                <a:sym typeface="Calibri"/>
              </a:rPr>
              <a:t>: </a:t>
            </a:r>
            <a:r>
              <a:rPr lang="en" sz="3200" dirty="0">
                <a:solidFill>
                  <a:schemeClr val="dk1"/>
                </a:solidFill>
                <a:latin typeface="Calibri"/>
                <a:ea typeface="Calibri"/>
                <a:cs typeface="Calibri"/>
                <a:sym typeface="Calibri"/>
              </a:rPr>
              <a:t> </a:t>
            </a:r>
            <a:r>
              <a:rPr lang="en-US" sz="3200" dirty="0">
                <a:solidFill>
                  <a:schemeClr val="dk1"/>
                </a:solidFill>
                <a:latin typeface="Calibri"/>
                <a:ea typeface="Calibri"/>
                <a:cs typeface="Calibri"/>
                <a:sym typeface="Calibri"/>
              </a:rPr>
              <a:t>A m</a:t>
            </a:r>
            <a:r>
              <a:rPr lang="en" sz="3200" dirty="0">
                <a:solidFill>
                  <a:schemeClr val="dk1"/>
                </a:solidFill>
                <a:latin typeface="Calibri"/>
                <a:ea typeface="Calibri"/>
                <a:cs typeface="Calibri"/>
                <a:sym typeface="Calibri"/>
              </a:rPr>
              <a:t>atch in Chrom</a:t>
            </a:r>
            <a:r>
              <a:rPr lang="en-US" sz="3200" dirty="0">
                <a:solidFill>
                  <a:schemeClr val="dk1"/>
                </a:solidFill>
                <a:latin typeface="Calibri"/>
                <a:ea typeface="Calibri"/>
                <a:cs typeface="Calibri"/>
                <a:sym typeface="Calibri"/>
              </a:rPr>
              <a:t>.</a:t>
            </a:r>
            <a:r>
              <a:rPr lang="en" sz="3200" dirty="0">
                <a:solidFill>
                  <a:schemeClr val="dk1"/>
                </a:solidFill>
                <a:latin typeface="Calibri"/>
                <a:ea typeface="Calibri"/>
                <a:cs typeface="Calibri"/>
                <a:sym typeface="Calibri"/>
              </a:rPr>
              <a:t>  A04</a:t>
            </a:r>
            <a:r>
              <a:rPr lang="en" sz="3200" dirty="0" smtClean="0">
                <a:solidFill>
                  <a:schemeClr val="dk1"/>
                </a:solidFill>
                <a:latin typeface="Calibri"/>
                <a:ea typeface="Calibri"/>
                <a:cs typeface="Calibri"/>
                <a:sym typeface="Calibri"/>
              </a:rPr>
              <a:t> </a:t>
            </a:r>
            <a:r>
              <a:rPr lang="en-US" sz="3200" dirty="0" smtClean="0">
                <a:solidFill>
                  <a:schemeClr val="dk1"/>
                </a:solidFill>
                <a:latin typeface="Calibri"/>
                <a:ea typeface="Calibri"/>
                <a:cs typeface="Calibri"/>
                <a:sym typeface="Calibri"/>
              </a:rPr>
              <a:t> </a:t>
            </a:r>
          </a:p>
          <a:p>
            <a:pPr lvl="0">
              <a:buClr>
                <a:schemeClr val="dk1"/>
              </a:buClr>
              <a:buSzPct val="100000"/>
            </a:pPr>
            <a:r>
              <a:rPr lang="en-US" sz="3200" dirty="0" smtClean="0">
                <a:solidFill>
                  <a:schemeClr val="dk1"/>
                </a:solidFill>
                <a:latin typeface="Calibri"/>
                <a:ea typeface="Calibri"/>
                <a:cs typeface="Calibri"/>
                <a:sym typeface="Calibri"/>
              </a:rPr>
              <a:t>... links to genome browser</a:t>
            </a:r>
            <a:endParaRPr lang="en" sz="3200" dirty="0">
              <a:solidFill>
                <a:schemeClr val="dk1"/>
              </a:solidFill>
              <a:latin typeface="Calibri"/>
              <a:ea typeface="Calibri"/>
              <a:cs typeface="Calibri"/>
              <a:sym typeface="Calibri"/>
            </a:endParaRPr>
          </a:p>
        </p:txBody>
      </p:sp>
    </p:spTree>
  </p:cSld>
  <p:clrMapOvr>
    <a:masterClrMapping/>
  </p:clrMapOvr>
  <p:transition xmlns:p14="http://schemas.microsoft.com/office/powerpoint/2010/main" spd="slow">
    <p:cut/>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grpSp>
        <p:nvGrpSpPr>
          <p:cNvPr id="367" name="Shape 367"/>
          <p:cNvGrpSpPr/>
          <p:nvPr/>
        </p:nvGrpSpPr>
        <p:grpSpPr>
          <a:xfrm>
            <a:off x="72053" y="0"/>
            <a:ext cx="9006646" cy="1037465"/>
            <a:chOff x="72053" y="4143398"/>
            <a:chExt cx="9006646" cy="1037465"/>
          </a:xfrm>
        </p:grpSpPr>
        <p:pic>
          <p:nvPicPr>
            <p:cNvPr id="368" name="Shape 368"/>
            <p:cNvPicPr preferRelativeResize="0"/>
            <p:nvPr/>
          </p:nvPicPr>
          <p:blipFill rotWithShape="1">
            <a:blip r:embed="rId3">
              <a:alphaModFix/>
            </a:blip>
            <a:srcRect l="44679" t="2983" b="58461"/>
            <a:stretch/>
          </p:blipFill>
          <p:spPr>
            <a:xfrm>
              <a:off x="72053" y="4143398"/>
              <a:ext cx="9006646" cy="1037465"/>
            </a:xfrm>
            <a:prstGeom prst="rect">
              <a:avLst/>
            </a:prstGeom>
            <a:noFill/>
            <a:ln>
              <a:noFill/>
            </a:ln>
          </p:spPr>
        </p:pic>
        <p:pic>
          <p:nvPicPr>
            <p:cNvPr id="369" name="Shape 369"/>
            <p:cNvPicPr preferRelativeResize="0"/>
            <p:nvPr/>
          </p:nvPicPr>
          <p:blipFill rotWithShape="1">
            <a:blip r:embed="rId4">
              <a:alphaModFix/>
            </a:blip>
            <a:srcRect/>
            <a:stretch/>
          </p:blipFill>
          <p:spPr>
            <a:xfrm>
              <a:off x="72054" y="4143398"/>
              <a:ext cx="411691" cy="354054"/>
            </a:xfrm>
            <a:prstGeom prst="rect">
              <a:avLst/>
            </a:prstGeom>
            <a:noFill/>
            <a:ln>
              <a:noFill/>
            </a:ln>
          </p:spPr>
        </p:pic>
      </p:grpSp>
      <p:sp>
        <p:nvSpPr>
          <p:cNvPr id="370" name="Shape 370"/>
          <p:cNvSpPr txBox="1"/>
          <p:nvPr/>
        </p:nvSpPr>
        <p:spPr>
          <a:xfrm>
            <a:off x="549406" y="89971"/>
            <a:ext cx="8448235" cy="707886"/>
          </a:xfrm>
          <a:prstGeom prst="rect">
            <a:avLst/>
          </a:prstGeom>
          <a:noFill/>
          <a:ln>
            <a:noFill/>
          </a:ln>
        </p:spPr>
        <p:txBody>
          <a:bodyPr lIns="91425" tIns="45700" rIns="91425" bIns="45700" anchor="t" anchorCtr="0">
            <a:noAutofit/>
          </a:bodyPr>
          <a:lstStyle/>
          <a:p>
            <a:pPr lvl="0">
              <a:buSzPct val="25000"/>
            </a:pPr>
            <a:r>
              <a:rPr lang="en" sz="4000" dirty="0">
                <a:solidFill>
                  <a:schemeClr val="lt1"/>
                </a:solidFill>
                <a:latin typeface="Calibri"/>
                <a:ea typeface="Calibri"/>
                <a:cs typeface="Calibri"/>
                <a:sym typeface="Calibri"/>
              </a:rPr>
              <a:t>Example</a:t>
            </a:r>
            <a:r>
              <a:rPr lang="en-US" sz="4000" dirty="0">
                <a:solidFill>
                  <a:schemeClr val="lt1"/>
                </a:solidFill>
                <a:latin typeface="Calibri"/>
                <a:ea typeface="Calibri"/>
                <a:cs typeface="Calibri"/>
                <a:sym typeface="Calibri"/>
              </a:rPr>
              <a:t> 1: </a:t>
            </a:r>
            <a:r>
              <a:rPr lang="en-US" sz="4000" dirty="0" smtClean="0">
                <a:solidFill>
                  <a:schemeClr val="lt1"/>
                </a:solidFill>
                <a:latin typeface="Calibri"/>
                <a:ea typeface="Calibri"/>
                <a:cs typeface="Calibri"/>
                <a:sym typeface="Calibri"/>
              </a:rPr>
              <a:t>... </a:t>
            </a:r>
            <a:r>
              <a:rPr lang="en" sz="4000" b="0" i="0" u="none" strike="noStrike" cap="none" baseline="0" dirty="0" smtClean="0">
                <a:solidFill>
                  <a:schemeClr val="lt1"/>
                </a:solidFill>
                <a:latin typeface="Calibri"/>
                <a:ea typeface="Calibri"/>
                <a:cs typeface="Calibri"/>
                <a:sym typeface="Calibri"/>
              </a:rPr>
              <a:t>the </a:t>
            </a:r>
            <a:r>
              <a:rPr lang="en" sz="4000" b="0" i="0" u="none" strike="noStrike" cap="none" baseline="0" dirty="0">
                <a:solidFill>
                  <a:schemeClr val="lt1"/>
                </a:solidFill>
                <a:latin typeface="Calibri"/>
                <a:ea typeface="Calibri"/>
                <a:cs typeface="Calibri"/>
                <a:sym typeface="Calibri"/>
              </a:rPr>
              <a:t>genome browser </a:t>
            </a:r>
          </a:p>
        </p:txBody>
      </p:sp>
      <p:sp>
        <p:nvSpPr>
          <p:cNvPr id="371" name="Shape 371"/>
          <p:cNvSpPr/>
          <p:nvPr/>
        </p:nvSpPr>
        <p:spPr>
          <a:xfrm>
            <a:off x="5710214" y="1237490"/>
            <a:ext cx="3368486" cy="1933110"/>
          </a:xfrm>
          <a:prstGeom prst="roundRect">
            <a:avLst>
              <a:gd name="adj" fmla="val 16667"/>
            </a:avLst>
          </a:prstGeom>
          <a:noFill/>
          <a:ln w="9525" cap="flat">
            <a:solidFill>
              <a:srgbClr val="FFFFFF"/>
            </a:solidFill>
            <a:prstDash val="solid"/>
            <a:round/>
            <a:headEnd type="none" w="med" len="med"/>
            <a:tailEnd type="none" w="med" len="med"/>
          </a:ln>
        </p:spPr>
        <p:txBody>
          <a:bodyPr lIns="91425" tIns="45700" rIns="91425" bIns="45700" anchor="t" anchorCtr="0">
            <a:noAutofit/>
          </a:bodyPr>
          <a:lstStyle/>
          <a:p>
            <a:pPr marL="285750" marR="0" lvl="0" indent="-285750" algn="l" rtl="0">
              <a:spcBef>
                <a:spcPts val="0"/>
              </a:spcBef>
              <a:buClr>
                <a:schemeClr val="dk1"/>
              </a:buClr>
              <a:buSzPct val="100000"/>
              <a:buFont typeface="Arial"/>
              <a:buChar char="•"/>
            </a:pPr>
            <a:r>
              <a:rPr lang="en" sz="2400" b="0" i="0" u="none" strike="noStrike" cap="none" baseline="0" dirty="0">
                <a:solidFill>
                  <a:schemeClr val="dk1"/>
                </a:solidFill>
                <a:latin typeface="Calibri"/>
                <a:ea typeface="Calibri"/>
                <a:cs typeface="Calibri"/>
                <a:sym typeface="Calibri"/>
              </a:rPr>
              <a:t>BLAST search result in Genome Browser track</a:t>
            </a:r>
          </a:p>
          <a:p>
            <a:pPr marL="285750" marR="0" lvl="0" indent="-285750" algn="l" rtl="0">
              <a:spcBef>
                <a:spcPts val="0"/>
              </a:spcBef>
              <a:buClr>
                <a:schemeClr val="dk1"/>
              </a:buClr>
              <a:buSzPct val="100000"/>
              <a:buFont typeface="Arial"/>
              <a:buChar char="•"/>
            </a:pPr>
            <a:r>
              <a:rPr lang="en" sz="2400" b="0" i="0" u="none" strike="noStrike" cap="none" baseline="0" dirty="0">
                <a:solidFill>
                  <a:schemeClr val="dk1"/>
                </a:solidFill>
                <a:latin typeface="Calibri"/>
                <a:ea typeface="Calibri"/>
                <a:cs typeface="Calibri"/>
                <a:sym typeface="Calibri"/>
              </a:rPr>
              <a:t>Query is highlighted</a:t>
            </a:r>
          </a:p>
        </p:txBody>
      </p:sp>
      <p:pic>
        <p:nvPicPr>
          <p:cNvPr id="372" name="Shape 372"/>
          <p:cNvPicPr preferRelativeResize="0"/>
          <p:nvPr/>
        </p:nvPicPr>
        <p:blipFill rotWithShape="1">
          <a:blip r:embed="rId5">
            <a:alphaModFix/>
          </a:blip>
          <a:srcRect/>
          <a:stretch/>
        </p:blipFill>
        <p:spPr>
          <a:xfrm>
            <a:off x="72053" y="1111391"/>
            <a:ext cx="5440014" cy="5667240"/>
          </a:xfrm>
          <a:prstGeom prst="rect">
            <a:avLst/>
          </a:prstGeom>
          <a:noFill/>
          <a:ln>
            <a:noFill/>
          </a:ln>
        </p:spPr>
      </p:pic>
      <p:sp>
        <p:nvSpPr>
          <p:cNvPr id="373" name="Shape 373"/>
          <p:cNvSpPr/>
          <p:nvPr/>
        </p:nvSpPr>
        <p:spPr>
          <a:xfrm>
            <a:off x="888211" y="3440823"/>
            <a:ext cx="723978" cy="306249"/>
          </a:xfrm>
          <a:prstGeom prst="ellipse">
            <a:avLst/>
          </a:prstGeom>
          <a:noFill/>
          <a:ln w="28575" cap="flat">
            <a:solidFill>
              <a:srgbClr val="FF0000"/>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Calibri"/>
              <a:ea typeface="Calibri"/>
              <a:cs typeface="Calibri"/>
              <a:sym typeface="Calibri"/>
            </a:endParaRPr>
          </a:p>
        </p:txBody>
      </p:sp>
      <p:cxnSp>
        <p:nvCxnSpPr>
          <p:cNvPr id="374" name="Shape 374"/>
          <p:cNvCxnSpPr/>
          <p:nvPr/>
        </p:nvCxnSpPr>
        <p:spPr>
          <a:xfrm flipH="1">
            <a:off x="4007959" y="2675193"/>
            <a:ext cx="1828349" cy="945775"/>
          </a:xfrm>
          <a:prstGeom prst="straightConnector1">
            <a:avLst/>
          </a:prstGeom>
          <a:noFill/>
          <a:ln w="9525" cap="flat">
            <a:solidFill>
              <a:srgbClr val="FF0000"/>
            </a:solidFill>
            <a:prstDash val="solid"/>
            <a:round/>
            <a:headEnd type="none" w="med" len="med"/>
            <a:tailEnd type="stealth" w="lg" len="lg"/>
          </a:ln>
        </p:spPr>
      </p:cxnSp>
      <p:cxnSp>
        <p:nvCxnSpPr>
          <p:cNvPr id="375" name="Shape 375"/>
          <p:cNvCxnSpPr/>
          <p:nvPr/>
        </p:nvCxnSpPr>
        <p:spPr>
          <a:xfrm flipH="1">
            <a:off x="1612189" y="1594308"/>
            <a:ext cx="4224119" cy="1846516"/>
          </a:xfrm>
          <a:prstGeom prst="straightConnector1">
            <a:avLst/>
          </a:prstGeom>
          <a:noFill/>
          <a:ln w="9525" cap="flat">
            <a:solidFill>
              <a:srgbClr val="FF0000"/>
            </a:solidFill>
            <a:prstDash val="solid"/>
            <a:round/>
            <a:headEnd type="none" w="med" len="med"/>
            <a:tailEnd type="stealth" w="lg" len="lg"/>
          </a:ln>
        </p:spPr>
      </p:cxnSp>
    </p:spTree>
  </p:cSld>
  <p:clrMapOvr>
    <a:masterClrMapping/>
  </p:clrMapOvr>
  <p:transition xmlns:p14="http://schemas.microsoft.com/office/powerpoint/2010/main" spd="slow">
    <p:cut/>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80"/>
        <p:cNvGrpSpPr/>
        <p:nvPr/>
      </p:nvGrpSpPr>
      <p:grpSpPr>
        <a:xfrm>
          <a:off x="0" y="0"/>
          <a:ext cx="0" cy="0"/>
          <a:chOff x="0" y="0"/>
          <a:chExt cx="0" cy="0"/>
        </a:xfrm>
      </p:grpSpPr>
      <p:grpSp>
        <p:nvGrpSpPr>
          <p:cNvPr id="381" name="Shape 381"/>
          <p:cNvGrpSpPr/>
          <p:nvPr/>
        </p:nvGrpSpPr>
        <p:grpSpPr>
          <a:xfrm>
            <a:off x="72053" y="0"/>
            <a:ext cx="9006646" cy="1037465"/>
            <a:chOff x="72053" y="4143398"/>
            <a:chExt cx="9006646" cy="1037465"/>
          </a:xfrm>
        </p:grpSpPr>
        <p:pic>
          <p:nvPicPr>
            <p:cNvPr id="382" name="Shape 382"/>
            <p:cNvPicPr preferRelativeResize="0"/>
            <p:nvPr/>
          </p:nvPicPr>
          <p:blipFill rotWithShape="1">
            <a:blip r:embed="rId3">
              <a:alphaModFix/>
            </a:blip>
            <a:srcRect l="44679" t="2983" b="58461"/>
            <a:stretch/>
          </p:blipFill>
          <p:spPr>
            <a:xfrm>
              <a:off x="72053" y="4143398"/>
              <a:ext cx="9006646" cy="1037465"/>
            </a:xfrm>
            <a:prstGeom prst="rect">
              <a:avLst/>
            </a:prstGeom>
            <a:noFill/>
            <a:ln>
              <a:noFill/>
            </a:ln>
          </p:spPr>
        </p:pic>
        <p:pic>
          <p:nvPicPr>
            <p:cNvPr id="383" name="Shape 383"/>
            <p:cNvPicPr preferRelativeResize="0"/>
            <p:nvPr/>
          </p:nvPicPr>
          <p:blipFill rotWithShape="1">
            <a:blip r:embed="rId4">
              <a:alphaModFix/>
            </a:blip>
            <a:srcRect/>
            <a:stretch/>
          </p:blipFill>
          <p:spPr>
            <a:xfrm>
              <a:off x="72054" y="4143398"/>
              <a:ext cx="411691" cy="354054"/>
            </a:xfrm>
            <a:prstGeom prst="rect">
              <a:avLst/>
            </a:prstGeom>
            <a:noFill/>
            <a:ln>
              <a:noFill/>
            </a:ln>
          </p:spPr>
        </p:pic>
      </p:grpSp>
      <p:sp>
        <p:nvSpPr>
          <p:cNvPr id="385" name="Shape 385"/>
          <p:cNvSpPr/>
          <p:nvPr/>
        </p:nvSpPr>
        <p:spPr>
          <a:xfrm>
            <a:off x="5672114" y="1199390"/>
            <a:ext cx="3368486" cy="2734767"/>
          </a:xfrm>
          <a:prstGeom prst="roundRect">
            <a:avLst>
              <a:gd name="adj" fmla="val 16667"/>
            </a:avLst>
          </a:prstGeom>
          <a:noFill/>
          <a:ln w="9525" cap="flat">
            <a:solidFill>
              <a:srgbClr val="FFFFFF"/>
            </a:solidFill>
            <a:prstDash val="solid"/>
            <a:round/>
            <a:headEnd type="none" w="med" len="med"/>
            <a:tailEnd type="none" w="med" len="med"/>
          </a:ln>
        </p:spPr>
        <p:txBody>
          <a:bodyPr lIns="91425" tIns="45700" rIns="91425" bIns="45700" anchor="t" anchorCtr="0">
            <a:noAutofit/>
          </a:bodyPr>
          <a:lstStyle/>
          <a:p>
            <a:pPr marL="285750" marR="0" lvl="0" indent="-285750" algn="l" rtl="0">
              <a:spcBef>
                <a:spcPts val="0"/>
              </a:spcBef>
              <a:buClr>
                <a:schemeClr val="dk1"/>
              </a:buClr>
              <a:buSzPct val="100000"/>
              <a:buFont typeface="Arial"/>
              <a:buChar char="•"/>
            </a:pPr>
            <a:r>
              <a:rPr lang="en" sz="2400" b="0" i="0" u="none" strike="noStrike" cap="none" baseline="0" dirty="0">
                <a:solidFill>
                  <a:schemeClr val="dk1"/>
                </a:solidFill>
                <a:latin typeface="Calibri"/>
                <a:ea typeface="Calibri"/>
                <a:cs typeface="Calibri"/>
                <a:sym typeface="Calibri"/>
              </a:rPr>
              <a:t>BLAST search result in Genome Browser track</a:t>
            </a:r>
          </a:p>
          <a:p>
            <a:pPr marL="285750" marR="0" lvl="0" indent="-285750" algn="l" rtl="0">
              <a:spcBef>
                <a:spcPts val="0"/>
              </a:spcBef>
              <a:buClr>
                <a:schemeClr val="dk1"/>
              </a:buClr>
              <a:buSzPct val="100000"/>
              <a:buFont typeface="Arial"/>
              <a:buChar char="•"/>
            </a:pPr>
            <a:r>
              <a:rPr lang="en" sz="2400" b="0" i="0" u="none" strike="noStrike" cap="none" baseline="0" dirty="0">
                <a:solidFill>
                  <a:schemeClr val="dk1"/>
                </a:solidFill>
                <a:latin typeface="Calibri"/>
                <a:ea typeface="Calibri"/>
                <a:cs typeface="Calibri"/>
                <a:sym typeface="Calibri"/>
              </a:rPr>
              <a:t>Query is highlighted</a:t>
            </a:r>
          </a:p>
          <a:p>
            <a:pPr marL="285750" marR="0" lvl="0" indent="-285750" algn="l" rtl="0">
              <a:spcBef>
                <a:spcPts val="0"/>
              </a:spcBef>
              <a:buClr>
                <a:schemeClr val="dk1"/>
              </a:buClr>
              <a:buSzPct val="100000"/>
              <a:buFont typeface="Arial"/>
              <a:buChar char="•"/>
            </a:pPr>
            <a:r>
              <a:rPr lang="en" sz="2400" b="0" i="0" u="none" strike="noStrike" cap="none" baseline="0" dirty="0">
                <a:solidFill>
                  <a:schemeClr val="dk1"/>
                </a:solidFill>
                <a:latin typeface="Calibri"/>
                <a:ea typeface="Calibri"/>
                <a:cs typeface="Calibri"/>
                <a:sym typeface="Calibri"/>
              </a:rPr>
              <a:t>Predicted gene  (</a:t>
            </a:r>
            <a:r>
              <a:rPr lang="en" sz="2400" b="0" i="0" u="none" strike="noStrike" cap="none" baseline="0" dirty="0">
                <a:solidFill>
                  <a:srgbClr val="0000FF"/>
                </a:solidFill>
                <a:latin typeface="Calibri"/>
                <a:ea typeface="Calibri"/>
                <a:cs typeface="Calibri"/>
                <a:sym typeface="Calibri"/>
              </a:rPr>
              <a:t>Aradu.KG444</a:t>
            </a:r>
            <a:r>
              <a:rPr lang="en" sz="2400" b="0" i="0" u="none" strike="noStrike" cap="none" baseline="0" dirty="0">
                <a:solidFill>
                  <a:schemeClr val="dk1"/>
                </a:solidFill>
                <a:latin typeface="Calibri"/>
                <a:ea typeface="Calibri"/>
                <a:cs typeface="Calibri"/>
                <a:sym typeface="Calibri"/>
              </a:rPr>
              <a:t>)</a:t>
            </a:r>
          </a:p>
        </p:txBody>
      </p:sp>
      <p:pic>
        <p:nvPicPr>
          <p:cNvPr id="386" name="Shape 386"/>
          <p:cNvPicPr preferRelativeResize="0"/>
          <p:nvPr/>
        </p:nvPicPr>
        <p:blipFill rotWithShape="1">
          <a:blip r:embed="rId5">
            <a:alphaModFix/>
          </a:blip>
          <a:srcRect/>
          <a:stretch/>
        </p:blipFill>
        <p:spPr>
          <a:xfrm>
            <a:off x="72053" y="1111391"/>
            <a:ext cx="5440014" cy="5667240"/>
          </a:xfrm>
          <a:prstGeom prst="rect">
            <a:avLst/>
          </a:prstGeom>
          <a:noFill/>
          <a:ln>
            <a:noFill/>
          </a:ln>
        </p:spPr>
      </p:pic>
      <p:sp>
        <p:nvSpPr>
          <p:cNvPr id="387" name="Shape 387"/>
          <p:cNvSpPr/>
          <p:nvPr/>
        </p:nvSpPr>
        <p:spPr>
          <a:xfrm>
            <a:off x="888211" y="3440823"/>
            <a:ext cx="723978" cy="306249"/>
          </a:xfrm>
          <a:prstGeom prst="ellipse">
            <a:avLst/>
          </a:prstGeom>
          <a:noFill/>
          <a:ln w="28575" cap="flat">
            <a:solidFill>
              <a:srgbClr val="FF0000"/>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Calibri"/>
              <a:ea typeface="Calibri"/>
              <a:cs typeface="Calibri"/>
              <a:sym typeface="Calibri"/>
            </a:endParaRPr>
          </a:p>
        </p:txBody>
      </p:sp>
      <p:cxnSp>
        <p:nvCxnSpPr>
          <p:cNvPr id="388" name="Shape 388"/>
          <p:cNvCxnSpPr/>
          <p:nvPr/>
        </p:nvCxnSpPr>
        <p:spPr>
          <a:xfrm flipH="1">
            <a:off x="4665443" y="3098541"/>
            <a:ext cx="1242916" cy="873716"/>
          </a:xfrm>
          <a:prstGeom prst="straightConnector1">
            <a:avLst/>
          </a:prstGeom>
          <a:noFill/>
          <a:ln w="9525" cap="flat">
            <a:solidFill>
              <a:srgbClr val="FF0000"/>
            </a:solidFill>
            <a:prstDash val="solid"/>
            <a:round/>
            <a:headEnd type="none" w="med" len="med"/>
            <a:tailEnd type="stealth" w="lg" len="lg"/>
          </a:ln>
        </p:spPr>
      </p:cxnSp>
      <p:sp>
        <p:nvSpPr>
          <p:cNvPr id="10" name="Shape 370"/>
          <p:cNvSpPr txBox="1"/>
          <p:nvPr/>
        </p:nvSpPr>
        <p:spPr>
          <a:xfrm>
            <a:off x="549406" y="89971"/>
            <a:ext cx="8448235" cy="707886"/>
          </a:xfrm>
          <a:prstGeom prst="rect">
            <a:avLst/>
          </a:prstGeom>
          <a:noFill/>
          <a:ln>
            <a:noFill/>
          </a:ln>
        </p:spPr>
        <p:txBody>
          <a:bodyPr lIns="91425" tIns="45700" rIns="91425" bIns="45700" anchor="t" anchorCtr="0">
            <a:noAutofit/>
          </a:bodyPr>
          <a:lstStyle/>
          <a:p>
            <a:pPr lvl="0">
              <a:buSzPct val="25000"/>
            </a:pPr>
            <a:r>
              <a:rPr lang="en" sz="4000" dirty="0">
                <a:solidFill>
                  <a:schemeClr val="lt1"/>
                </a:solidFill>
                <a:latin typeface="Calibri"/>
                <a:ea typeface="Calibri"/>
                <a:cs typeface="Calibri"/>
                <a:sym typeface="Calibri"/>
              </a:rPr>
              <a:t>Example</a:t>
            </a:r>
            <a:r>
              <a:rPr lang="en-US" sz="4000" dirty="0">
                <a:solidFill>
                  <a:schemeClr val="lt1"/>
                </a:solidFill>
                <a:latin typeface="Calibri"/>
                <a:ea typeface="Calibri"/>
                <a:cs typeface="Calibri"/>
                <a:sym typeface="Calibri"/>
              </a:rPr>
              <a:t> 1: </a:t>
            </a:r>
            <a:r>
              <a:rPr lang="en-US" sz="4000" dirty="0" smtClean="0">
                <a:solidFill>
                  <a:schemeClr val="lt1"/>
                </a:solidFill>
                <a:latin typeface="Calibri"/>
                <a:ea typeface="Calibri"/>
                <a:cs typeface="Calibri"/>
                <a:sym typeface="Calibri"/>
              </a:rPr>
              <a:t>... </a:t>
            </a:r>
            <a:r>
              <a:rPr lang="en" sz="4000" b="0" i="0" u="none" strike="noStrike" cap="none" baseline="0" dirty="0" smtClean="0">
                <a:solidFill>
                  <a:schemeClr val="lt1"/>
                </a:solidFill>
                <a:latin typeface="Calibri"/>
                <a:ea typeface="Calibri"/>
                <a:cs typeface="Calibri"/>
                <a:sym typeface="Calibri"/>
              </a:rPr>
              <a:t>the </a:t>
            </a:r>
            <a:r>
              <a:rPr lang="en" sz="4000" b="0" i="0" u="none" strike="noStrike" cap="none" baseline="0" dirty="0">
                <a:solidFill>
                  <a:schemeClr val="lt1"/>
                </a:solidFill>
                <a:latin typeface="Calibri"/>
                <a:ea typeface="Calibri"/>
                <a:cs typeface="Calibri"/>
                <a:sym typeface="Calibri"/>
              </a:rPr>
              <a:t>genome browser </a:t>
            </a:r>
          </a:p>
        </p:txBody>
      </p:sp>
    </p:spTree>
  </p:cSld>
  <p:clrMapOvr>
    <a:masterClrMapping/>
  </p:clrMapOvr>
  <p:transition xmlns:p14="http://schemas.microsoft.com/office/powerpoint/2010/main" spd="slow">
    <p:cut/>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grpSp>
        <p:nvGrpSpPr>
          <p:cNvPr id="394" name="Shape 394"/>
          <p:cNvGrpSpPr/>
          <p:nvPr/>
        </p:nvGrpSpPr>
        <p:grpSpPr>
          <a:xfrm>
            <a:off x="72053" y="0"/>
            <a:ext cx="9006646" cy="1037465"/>
            <a:chOff x="72053" y="4143398"/>
            <a:chExt cx="9006646" cy="1037465"/>
          </a:xfrm>
        </p:grpSpPr>
        <p:pic>
          <p:nvPicPr>
            <p:cNvPr id="395" name="Shape 395"/>
            <p:cNvPicPr preferRelativeResize="0"/>
            <p:nvPr/>
          </p:nvPicPr>
          <p:blipFill rotWithShape="1">
            <a:blip r:embed="rId3">
              <a:alphaModFix/>
            </a:blip>
            <a:srcRect l="44679" t="2983" b="58461"/>
            <a:stretch/>
          </p:blipFill>
          <p:spPr>
            <a:xfrm>
              <a:off x="72053" y="4143398"/>
              <a:ext cx="9006646" cy="1037465"/>
            </a:xfrm>
            <a:prstGeom prst="rect">
              <a:avLst/>
            </a:prstGeom>
            <a:noFill/>
            <a:ln>
              <a:noFill/>
            </a:ln>
          </p:spPr>
        </p:pic>
        <p:pic>
          <p:nvPicPr>
            <p:cNvPr id="396" name="Shape 396"/>
            <p:cNvPicPr preferRelativeResize="0"/>
            <p:nvPr/>
          </p:nvPicPr>
          <p:blipFill rotWithShape="1">
            <a:blip r:embed="rId4">
              <a:alphaModFix/>
            </a:blip>
            <a:srcRect/>
            <a:stretch/>
          </p:blipFill>
          <p:spPr>
            <a:xfrm>
              <a:off x="72054" y="4143398"/>
              <a:ext cx="411691" cy="354054"/>
            </a:xfrm>
            <a:prstGeom prst="rect">
              <a:avLst/>
            </a:prstGeom>
            <a:noFill/>
            <a:ln>
              <a:noFill/>
            </a:ln>
          </p:spPr>
        </p:pic>
      </p:grpSp>
      <p:sp>
        <p:nvSpPr>
          <p:cNvPr id="398" name="Shape 398"/>
          <p:cNvSpPr/>
          <p:nvPr/>
        </p:nvSpPr>
        <p:spPr>
          <a:xfrm>
            <a:off x="5634014" y="1173990"/>
            <a:ext cx="3368486" cy="3887713"/>
          </a:xfrm>
          <a:prstGeom prst="roundRect">
            <a:avLst>
              <a:gd name="adj" fmla="val 16667"/>
            </a:avLst>
          </a:prstGeom>
          <a:noFill/>
          <a:ln w="9525" cap="flat">
            <a:solidFill>
              <a:srgbClr val="FFFFFF"/>
            </a:solidFill>
            <a:prstDash val="solid"/>
            <a:round/>
            <a:headEnd type="none" w="med" len="med"/>
            <a:tailEnd type="none" w="med" len="med"/>
          </a:ln>
        </p:spPr>
        <p:txBody>
          <a:bodyPr lIns="91425" tIns="45700" rIns="91425" bIns="45700" anchor="t" anchorCtr="0">
            <a:noAutofit/>
          </a:bodyPr>
          <a:lstStyle/>
          <a:p>
            <a:pPr marL="285750" marR="0" lvl="0" indent="-285750" algn="l" rtl="0">
              <a:spcBef>
                <a:spcPts val="0"/>
              </a:spcBef>
              <a:buClr>
                <a:schemeClr val="dk1"/>
              </a:buClr>
              <a:buSzPct val="100000"/>
              <a:buFont typeface="Arial"/>
              <a:buChar char="•"/>
            </a:pPr>
            <a:r>
              <a:rPr lang="en" sz="2400" b="0" i="0" u="none" strike="noStrike" cap="none" baseline="0" dirty="0">
                <a:solidFill>
                  <a:schemeClr val="dk1"/>
                </a:solidFill>
                <a:latin typeface="Calibri"/>
                <a:ea typeface="Calibri"/>
                <a:cs typeface="Calibri"/>
                <a:sym typeface="Calibri"/>
              </a:rPr>
              <a:t>BLAST search result in Genome Browser track</a:t>
            </a:r>
          </a:p>
          <a:p>
            <a:pPr marL="285750" marR="0" lvl="0" indent="-285750" algn="l" rtl="0">
              <a:spcBef>
                <a:spcPts val="0"/>
              </a:spcBef>
              <a:buClr>
                <a:schemeClr val="dk1"/>
              </a:buClr>
              <a:buSzPct val="100000"/>
              <a:buFont typeface="Arial"/>
              <a:buChar char="•"/>
            </a:pPr>
            <a:r>
              <a:rPr lang="en" sz="2400" b="0" i="0" u="none" strike="noStrike" cap="none" baseline="0" dirty="0">
                <a:solidFill>
                  <a:schemeClr val="dk1"/>
                </a:solidFill>
                <a:latin typeface="Calibri"/>
                <a:ea typeface="Calibri"/>
                <a:cs typeface="Calibri"/>
                <a:sym typeface="Calibri"/>
              </a:rPr>
              <a:t>Query is highlighted</a:t>
            </a:r>
          </a:p>
          <a:p>
            <a:pPr marL="285750" marR="0" lvl="0" indent="-285750" algn="l" rtl="0">
              <a:spcBef>
                <a:spcPts val="0"/>
              </a:spcBef>
              <a:buClr>
                <a:schemeClr val="dk1"/>
              </a:buClr>
              <a:buSzPct val="100000"/>
              <a:buFont typeface="Arial"/>
              <a:buChar char="•"/>
            </a:pPr>
            <a:r>
              <a:rPr lang="en" sz="2400" b="0" i="0" u="none" strike="noStrike" cap="none" baseline="0" dirty="0">
                <a:solidFill>
                  <a:schemeClr val="dk1"/>
                </a:solidFill>
                <a:latin typeface="Calibri"/>
                <a:ea typeface="Calibri"/>
                <a:cs typeface="Calibri"/>
                <a:sym typeface="Calibri"/>
              </a:rPr>
              <a:t>Predicted gene  (Aradu.KG444)</a:t>
            </a:r>
          </a:p>
          <a:p>
            <a:pPr marL="285750" marR="0" lvl="0" indent="-285750" algn="l" rtl="0">
              <a:spcBef>
                <a:spcPts val="0"/>
              </a:spcBef>
              <a:buClr>
                <a:schemeClr val="dk1"/>
              </a:buClr>
              <a:buSzPct val="100000"/>
              <a:buFont typeface="Arial"/>
              <a:buChar char="•"/>
            </a:pPr>
            <a:r>
              <a:rPr lang="en" sz="2400" b="0" i="0" u="none" strike="noStrike" cap="none" baseline="0" dirty="0">
                <a:solidFill>
                  <a:schemeClr val="dk1"/>
                </a:solidFill>
                <a:latin typeface="Calibri"/>
                <a:ea typeface="Calibri"/>
                <a:cs typeface="Calibri"/>
                <a:sym typeface="Calibri"/>
              </a:rPr>
              <a:t>Shows predicted functions (</a:t>
            </a:r>
            <a:r>
              <a:rPr lang="en" sz="2400" b="0" i="0" u="none" strike="noStrike" cap="none" baseline="0" dirty="0">
                <a:solidFill>
                  <a:srgbClr val="0000FF"/>
                </a:solidFill>
                <a:latin typeface="Calibri"/>
                <a:ea typeface="Calibri"/>
                <a:cs typeface="Calibri"/>
                <a:sym typeface="Calibri"/>
              </a:rPr>
              <a:t>trans-membrane protein</a:t>
            </a:r>
            <a:r>
              <a:rPr lang="en" sz="2400" b="0" i="0" u="none" strike="noStrike" cap="none" baseline="0" dirty="0">
                <a:solidFill>
                  <a:schemeClr val="dk1"/>
                </a:solidFill>
                <a:latin typeface="Calibri"/>
                <a:ea typeface="Calibri"/>
                <a:cs typeface="Calibri"/>
                <a:sym typeface="Calibri"/>
              </a:rPr>
              <a:t>)</a:t>
            </a:r>
          </a:p>
        </p:txBody>
      </p:sp>
      <p:pic>
        <p:nvPicPr>
          <p:cNvPr id="399" name="Shape 399"/>
          <p:cNvPicPr preferRelativeResize="0"/>
          <p:nvPr/>
        </p:nvPicPr>
        <p:blipFill rotWithShape="1">
          <a:blip r:embed="rId5">
            <a:alphaModFix/>
          </a:blip>
          <a:srcRect/>
          <a:stretch/>
        </p:blipFill>
        <p:spPr>
          <a:xfrm>
            <a:off x="72053" y="1111391"/>
            <a:ext cx="5440014" cy="5667240"/>
          </a:xfrm>
          <a:prstGeom prst="rect">
            <a:avLst/>
          </a:prstGeom>
          <a:noFill/>
          <a:ln>
            <a:noFill/>
          </a:ln>
        </p:spPr>
      </p:pic>
      <p:sp>
        <p:nvSpPr>
          <p:cNvPr id="400" name="Shape 400"/>
          <p:cNvSpPr/>
          <p:nvPr/>
        </p:nvSpPr>
        <p:spPr>
          <a:xfrm>
            <a:off x="888211" y="3440823"/>
            <a:ext cx="723978" cy="306249"/>
          </a:xfrm>
          <a:prstGeom prst="ellipse">
            <a:avLst/>
          </a:prstGeom>
          <a:noFill/>
          <a:ln w="28575" cap="flat">
            <a:solidFill>
              <a:srgbClr val="FF0000"/>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Calibri"/>
              <a:ea typeface="Calibri"/>
              <a:cs typeface="Calibri"/>
              <a:sym typeface="Calibri"/>
            </a:endParaRPr>
          </a:p>
        </p:txBody>
      </p:sp>
      <p:cxnSp>
        <p:nvCxnSpPr>
          <p:cNvPr id="401" name="Shape 401"/>
          <p:cNvCxnSpPr/>
          <p:nvPr/>
        </p:nvCxnSpPr>
        <p:spPr>
          <a:xfrm flipH="1">
            <a:off x="5115777" y="3891192"/>
            <a:ext cx="855630" cy="621509"/>
          </a:xfrm>
          <a:prstGeom prst="straightConnector1">
            <a:avLst/>
          </a:prstGeom>
          <a:noFill/>
          <a:ln w="9525" cap="flat">
            <a:solidFill>
              <a:srgbClr val="FF0000"/>
            </a:solidFill>
            <a:prstDash val="solid"/>
            <a:round/>
            <a:headEnd type="none" w="med" len="med"/>
            <a:tailEnd type="stealth" w="lg" len="lg"/>
          </a:ln>
        </p:spPr>
      </p:cxnSp>
      <p:sp>
        <p:nvSpPr>
          <p:cNvPr id="10" name="Shape 370"/>
          <p:cNvSpPr txBox="1"/>
          <p:nvPr/>
        </p:nvSpPr>
        <p:spPr>
          <a:xfrm>
            <a:off x="549406" y="89971"/>
            <a:ext cx="8448235" cy="707886"/>
          </a:xfrm>
          <a:prstGeom prst="rect">
            <a:avLst/>
          </a:prstGeom>
          <a:noFill/>
          <a:ln>
            <a:noFill/>
          </a:ln>
        </p:spPr>
        <p:txBody>
          <a:bodyPr lIns="91425" tIns="45700" rIns="91425" bIns="45700" anchor="t" anchorCtr="0">
            <a:noAutofit/>
          </a:bodyPr>
          <a:lstStyle/>
          <a:p>
            <a:pPr lvl="0">
              <a:buSzPct val="25000"/>
            </a:pPr>
            <a:r>
              <a:rPr lang="en" sz="4000" dirty="0">
                <a:solidFill>
                  <a:schemeClr val="lt1"/>
                </a:solidFill>
                <a:latin typeface="Calibri"/>
                <a:ea typeface="Calibri"/>
                <a:cs typeface="Calibri"/>
                <a:sym typeface="Calibri"/>
              </a:rPr>
              <a:t>Example</a:t>
            </a:r>
            <a:r>
              <a:rPr lang="en-US" sz="4000" dirty="0">
                <a:solidFill>
                  <a:schemeClr val="lt1"/>
                </a:solidFill>
                <a:latin typeface="Calibri"/>
                <a:ea typeface="Calibri"/>
                <a:cs typeface="Calibri"/>
                <a:sym typeface="Calibri"/>
              </a:rPr>
              <a:t> 1: </a:t>
            </a:r>
            <a:r>
              <a:rPr lang="en-US" sz="4000" dirty="0" smtClean="0">
                <a:solidFill>
                  <a:schemeClr val="lt1"/>
                </a:solidFill>
                <a:latin typeface="Calibri"/>
                <a:ea typeface="Calibri"/>
                <a:cs typeface="Calibri"/>
                <a:sym typeface="Calibri"/>
              </a:rPr>
              <a:t>... </a:t>
            </a:r>
            <a:r>
              <a:rPr lang="en" sz="4000" b="0" i="0" u="none" strike="noStrike" cap="none" baseline="0" dirty="0" smtClean="0">
                <a:solidFill>
                  <a:schemeClr val="lt1"/>
                </a:solidFill>
                <a:latin typeface="Calibri"/>
                <a:ea typeface="Calibri"/>
                <a:cs typeface="Calibri"/>
                <a:sym typeface="Calibri"/>
              </a:rPr>
              <a:t>the </a:t>
            </a:r>
            <a:r>
              <a:rPr lang="en" sz="4000" b="0" i="0" u="none" strike="noStrike" cap="none" baseline="0" dirty="0">
                <a:solidFill>
                  <a:schemeClr val="lt1"/>
                </a:solidFill>
                <a:latin typeface="Calibri"/>
                <a:ea typeface="Calibri"/>
                <a:cs typeface="Calibri"/>
                <a:sym typeface="Calibri"/>
              </a:rPr>
              <a:t>genome browser </a:t>
            </a:r>
          </a:p>
        </p:txBody>
      </p:sp>
    </p:spTree>
  </p:cSld>
  <p:clrMapOvr>
    <a:masterClrMapping/>
  </p:clrMapOvr>
  <p:transition xmlns:p14="http://schemas.microsoft.com/office/powerpoint/2010/main" spd="slow">
    <p:cut/>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06"/>
        <p:cNvGrpSpPr/>
        <p:nvPr/>
      </p:nvGrpSpPr>
      <p:grpSpPr>
        <a:xfrm>
          <a:off x="0" y="0"/>
          <a:ext cx="0" cy="0"/>
          <a:chOff x="0" y="0"/>
          <a:chExt cx="0" cy="0"/>
        </a:xfrm>
      </p:grpSpPr>
      <p:grpSp>
        <p:nvGrpSpPr>
          <p:cNvPr id="407" name="Shape 407"/>
          <p:cNvGrpSpPr/>
          <p:nvPr/>
        </p:nvGrpSpPr>
        <p:grpSpPr>
          <a:xfrm>
            <a:off x="72053" y="0"/>
            <a:ext cx="9006646" cy="1037465"/>
            <a:chOff x="72053" y="4143398"/>
            <a:chExt cx="9006646" cy="1037465"/>
          </a:xfrm>
        </p:grpSpPr>
        <p:pic>
          <p:nvPicPr>
            <p:cNvPr id="408" name="Shape 408"/>
            <p:cNvPicPr preferRelativeResize="0"/>
            <p:nvPr/>
          </p:nvPicPr>
          <p:blipFill rotWithShape="1">
            <a:blip r:embed="rId3">
              <a:alphaModFix/>
            </a:blip>
            <a:srcRect l="44679" t="2983" b="58461"/>
            <a:stretch/>
          </p:blipFill>
          <p:spPr>
            <a:xfrm>
              <a:off x="72053" y="4143398"/>
              <a:ext cx="9006646" cy="1037465"/>
            </a:xfrm>
            <a:prstGeom prst="rect">
              <a:avLst/>
            </a:prstGeom>
            <a:noFill/>
            <a:ln>
              <a:noFill/>
            </a:ln>
          </p:spPr>
        </p:pic>
        <p:pic>
          <p:nvPicPr>
            <p:cNvPr id="409" name="Shape 409"/>
            <p:cNvPicPr preferRelativeResize="0"/>
            <p:nvPr/>
          </p:nvPicPr>
          <p:blipFill rotWithShape="1">
            <a:blip r:embed="rId4">
              <a:alphaModFix/>
            </a:blip>
            <a:srcRect/>
            <a:stretch/>
          </p:blipFill>
          <p:spPr>
            <a:xfrm>
              <a:off x="72054" y="4143398"/>
              <a:ext cx="411691" cy="354054"/>
            </a:xfrm>
            <a:prstGeom prst="rect">
              <a:avLst/>
            </a:prstGeom>
            <a:noFill/>
            <a:ln>
              <a:noFill/>
            </a:ln>
          </p:spPr>
        </p:pic>
      </p:grpSp>
      <p:sp>
        <p:nvSpPr>
          <p:cNvPr id="411" name="Shape 411"/>
          <p:cNvSpPr/>
          <p:nvPr/>
        </p:nvSpPr>
        <p:spPr>
          <a:xfrm>
            <a:off x="5646714" y="1173990"/>
            <a:ext cx="3368486" cy="4680363"/>
          </a:xfrm>
          <a:prstGeom prst="roundRect">
            <a:avLst>
              <a:gd name="adj" fmla="val 16667"/>
            </a:avLst>
          </a:prstGeom>
          <a:noFill/>
          <a:ln w="9525" cap="flat">
            <a:solidFill>
              <a:srgbClr val="FFFFFF"/>
            </a:solidFill>
            <a:prstDash val="solid"/>
            <a:round/>
            <a:headEnd type="none" w="med" len="med"/>
            <a:tailEnd type="none" w="med" len="med"/>
          </a:ln>
        </p:spPr>
        <p:txBody>
          <a:bodyPr lIns="91425" tIns="45700" rIns="91425" bIns="45700" anchor="t" anchorCtr="0">
            <a:noAutofit/>
          </a:bodyPr>
          <a:lstStyle/>
          <a:p>
            <a:pPr marL="285750" marR="0" lvl="0" indent="-285750" algn="l" rtl="0">
              <a:spcBef>
                <a:spcPts val="0"/>
              </a:spcBef>
              <a:buClr>
                <a:schemeClr val="dk1"/>
              </a:buClr>
              <a:buSzPct val="100000"/>
              <a:buFont typeface="Arial"/>
              <a:buChar char="•"/>
            </a:pPr>
            <a:r>
              <a:rPr lang="en" sz="2400" b="0" i="0" u="none" strike="noStrike" cap="none" baseline="0" dirty="0">
                <a:solidFill>
                  <a:schemeClr val="dk1"/>
                </a:solidFill>
                <a:latin typeface="Calibri"/>
                <a:ea typeface="Calibri"/>
                <a:cs typeface="Calibri"/>
                <a:sym typeface="Calibri"/>
              </a:rPr>
              <a:t>BLAST search result in Genome Browser track</a:t>
            </a:r>
          </a:p>
          <a:p>
            <a:pPr marL="285750" marR="0" lvl="0" indent="-285750" algn="l" rtl="0">
              <a:spcBef>
                <a:spcPts val="0"/>
              </a:spcBef>
              <a:buClr>
                <a:schemeClr val="dk1"/>
              </a:buClr>
              <a:buSzPct val="100000"/>
              <a:buFont typeface="Arial"/>
              <a:buChar char="•"/>
            </a:pPr>
            <a:r>
              <a:rPr lang="en" sz="2400" b="0" i="0" u="none" strike="noStrike" cap="none" baseline="0" dirty="0">
                <a:solidFill>
                  <a:schemeClr val="dk1"/>
                </a:solidFill>
                <a:latin typeface="Calibri"/>
                <a:ea typeface="Calibri"/>
                <a:cs typeface="Calibri"/>
                <a:sym typeface="Calibri"/>
              </a:rPr>
              <a:t>Query is highlighted</a:t>
            </a:r>
          </a:p>
          <a:p>
            <a:pPr marL="285750" marR="0" lvl="0" indent="-285750" algn="l" rtl="0">
              <a:spcBef>
                <a:spcPts val="0"/>
              </a:spcBef>
              <a:buClr>
                <a:schemeClr val="dk1"/>
              </a:buClr>
              <a:buSzPct val="100000"/>
              <a:buFont typeface="Arial"/>
              <a:buChar char="•"/>
            </a:pPr>
            <a:r>
              <a:rPr lang="en" sz="2400" b="0" i="0" u="none" strike="noStrike" cap="none" baseline="0" dirty="0">
                <a:solidFill>
                  <a:schemeClr val="dk1"/>
                </a:solidFill>
                <a:latin typeface="Calibri"/>
                <a:ea typeface="Calibri"/>
                <a:cs typeface="Calibri"/>
                <a:sym typeface="Calibri"/>
              </a:rPr>
              <a:t>Predicted gene  (Aradu.KG444)</a:t>
            </a:r>
          </a:p>
          <a:p>
            <a:pPr marL="285750" marR="0" lvl="0" indent="-285750" algn="l" rtl="0">
              <a:spcBef>
                <a:spcPts val="0"/>
              </a:spcBef>
              <a:buClr>
                <a:schemeClr val="dk1"/>
              </a:buClr>
              <a:buSzPct val="100000"/>
              <a:buFont typeface="Arial"/>
              <a:buChar char="•"/>
            </a:pPr>
            <a:r>
              <a:rPr lang="en" sz="2400" b="0" i="0" u="none" strike="noStrike" cap="none" baseline="0" dirty="0">
                <a:solidFill>
                  <a:schemeClr val="dk1"/>
                </a:solidFill>
                <a:latin typeface="Calibri"/>
                <a:ea typeface="Calibri"/>
                <a:cs typeface="Calibri"/>
                <a:sym typeface="Calibri"/>
              </a:rPr>
              <a:t>Shows </a:t>
            </a:r>
            <a:r>
              <a:rPr lang="en-US" sz="2400" b="0" i="0" u="none" strike="noStrike" cap="none" baseline="0" dirty="0" smtClean="0">
                <a:solidFill>
                  <a:schemeClr val="dk1"/>
                </a:solidFill>
                <a:latin typeface="Calibri"/>
                <a:ea typeface="Calibri"/>
                <a:cs typeface="Calibri"/>
                <a:sym typeface="Calibri"/>
              </a:rPr>
              <a:t>functional description</a:t>
            </a:r>
            <a:endParaRPr lang="en" sz="2400" b="0" i="0" u="none" strike="noStrike" cap="none" baseline="0" dirty="0">
              <a:solidFill>
                <a:schemeClr val="dk1"/>
              </a:solidFill>
              <a:latin typeface="Calibri"/>
              <a:ea typeface="Calibri"/>
              <a:cs typeface="Calibri"/>
              <a:sym typeface="Calibri"/>
            </a:endParaRPr>
          </a:p>
          <a:p>
            <a:pPr marL="285750" marR="0" lvl="0" indent="-285750" algn="l" rtl="0">
              <a:spcBef>
                <a:spcPts val="0"/>
              </a:spcBef>
              <a:buClr>
                <a:schemeClr val="dk1"/>
              </a:buClr>
              <a:buSzPct val="100000"/>
              <a:buFont typeface="Arial"/>
              <a:buChar char="•"/>
            </a:pPr>
            <a:r>
              <a:rPr lang="en" sz="2400" b="0" i="0" u="none" strike="noStrike" cap="none" baseline="0" dirty="0">
                <a:solidFill>
                  <a:schemeClr val="dk1"/>
                </a:solidFill>
                <a:latin typeface="Calibri"/>
                <a:ea typeface="Calibri"/>
                <a:cs typeface="Calibri"/>
                <a:sym typeface="Calibri"/>
              </a:rPr>
              <a:t>Matching genes in</a:t>
            </a:r>
          </a:p>
          <a:p>
            <a:pPr marL="742950" marR="0" lvl="1" indent="-285750" algn="l" rtl="0">
              <a:spcBef>
                <a:spcPts val="0"/>
              </a:spcBef>
              <a:buClr>
                <a:schemeClr val="dk1"/>
              </a:buClr>
              <a:buSzPct val="100000"/>
              <a:buFont typeface="Arial"/>
              <a:buChar char="•"/>
            </a:pPr>
            <a:r>
              <a:rPr lang="en" sz="2400" b="0" i="0" u="none" strike="noStrike" cap="none" baseline="0" dirty="0">
                <a:solidFill>
                  <a:schemeClr val="dk1"/>
                </a:solidFill>
                <a:latin typeface="Calibri"/>
                <a:ea typeface="Calibri"/>
                <a:cs typeface="Calibri"/>
                <a:sym typeface="Calibri"/>
              </a:rPr>
              <a:t> Soybean and</a:t>
            </a:r>
          </a:p>
          <a:p>
            <a:pPr marL="742950" marR="0" lvl="1" indent="-285750" algn="l" rtl="0">
              <a:spcBef>
                <a:spcPts val="0"/>
              </a:spcBef>
              <a:buClr>
                <a:schemeClr val="dk1"/>
              </a:buClr>
              <a:buSzPct val="100000"/>
              <a:buFont typeface="Arial"/>
              <a:buChar char="•"/>
            </a:pPr>
            <a:r>
              <a:rPr lang="en" sz="2400" b="0" i="0" u="none" strike="noStrike" cap="none" baseline="0" dirty="0">
                <a:solidFill>
                  <a:schemeClr val="dk1"/>
                </a:solidFill>
                <a:latin typeface="Calibri"/>
                <a:ea typeface="Calibri"/>
                <a:cs typeface="Calibri"/>
                <a:sym typeface="Calibri"/>
              </a:rPr>
              <a:t> common bean</a:t>
            </a:r>
          </a:p>
        </p:txBody>
      </p:sp>
      <p:pic>
        <p:nvPicPr>
          <p:cNvPr id="412" name="Shape 412"/>
          <p:cNvPicPr preferRelativeResize="0"/>
          <p:nvPr/>
        </p:nvPicPr>
        <p:blipFill rotWithShape="1">
          <a:blip r:embed="rId5">
            <a:alphaModFix/>
          </a:blip>
          <a:srcRect/>
          <a:stretch/>
        </p:blipFill>
        <p:spPr>
          <a:xfrm>
            <a:off x="72053" y="1111391"/>
            <a:ext cx="5440014" cy="5667240"/>
          </a:xfrm>
          <a:prstGeom prst="rect">
            <a:avLst/>
          </a:prstGeom>
          <a:noFill/>
          <a:ln>
            <a:noFill/>
          </a:ln>
        </p:spPr>
      </p:pic>
      <p:sp>
        <p:nvSpPr>
          <p:cNvPr id="413" name="Shape 413"/>
          <p:cNvSpPr/>
          <p:nvPr/>
        </p:nvSpPr>
        <p:spPr>
          <a:xfrm>
            <a:off x="888211" y="3440823"/>
            <a:ext cx="723978" cy="306249"/>
          </a:xfrm>
          <a:prstGeom prst="ellipse">
            <a:avLst/>
          </a:prstGeom>
          <a:noFill/>
          <a:ln w="28575" cap="flat">
            <a:solidFill>
              <a:srgbClr val="FF0000"/>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Calibri"/>
              <a:ea typeface="Calibri"/>
              <a:cs typeface="Calibri"/>
              <a:sym typeface="Calibri"/>
            </a:endParaRPr>
          </a:p>
        </p:txBody>
      </p:sp>
      <p:cxnSp>
        <p:nvCxnSpPr>
          <p:cNvPr id="414" name="Shape 414"/>
          <p:cNvCxnSpPr/>
          <p:nvPr/>
        </p:nvCxnSpPr>
        <p:spPr>
          <a:xfrm flipH="1">
            <a:off x="4332197" y="4963071"/>
            <a:ext cx="2080536" cy="495406"/>
          </a:xfrm>
          <a:prstGeom prst="straightConnector1">
            <a:avLst/>
          </a:prstGeom>
          <a:noFill/>
          <a:ln w="9525" cap="flat">
            <a:solidFill>
              <a:srgbClr val="FF0000"/>
            </a:solidFill>
            <a:prstDash val="solid"/>
            <a:round/>
            <a:headEnd type="none" w="med" len="med"/>
            <a:tailEnd type="stealth" w="lg" len="lg"/>
          </a:ln>
        </p:spPr>
      </p:cxnSp>
      <p:cxnSp>
        <p:nvCxnSpPr>
          <p:cNvPr id="415" name="Shape 415"/>
          <p:cNvCxnSpPr/>
          <p:nvPr/>
        </p:nvCxnSpPr>
        <p:spPr>
          <a:xfrm flipH="1">
            <a:off x="4656438" y="5323366"/>
            <a:ext cx="1756295" cy="927760"/>
          </a:xfrm>
          <a:prstGeom prst="straightConnector1">
            <a:avLst/>
          </a:prstGeom>
          <a:noFill/>
          <a:ln w="9525" cap="flat">
            <a:solidFill>
              <a:srgbClr val="FF0000"/>
            </a:solidFill>
            <a:prstDash val="solid"/>
            <a:round/>
            <a:headEnd type="none" w="med" len="med"/>
            <a:tailEnd type="stealth" w="lg" len="lg"/>
          </a:ln>
        </p:spPr>
      </p:cxnSp>
      <p:sp>
        <p:nvSpPr>
          <p:cNvPr id="12" name="Shape 370"/>
          <p:cNvSpPr txBox="1"/>
          <p:nvPr/>
        </p:nvSpPr>
        <p:spPr>
          <a:xfrm>
            <a:off x="549406" y="89971"/>
            <a:ext cx="8448235" cy="707886"/>
          </a:xfrm>
          <a:prstGeom prst="rect">
            <a:avLst/>
          </a:prstGeom>
          <a:noFill/>
          <a:ln>
            <a:noFill/>
          </a:ln>
        </p:spPr>
        <p:txBody>
          <a:bodyPr lIns="91425" tIns="45700" rIns="91425" bIns="45700" anchor="t" anchorCtr="0">
            <a:noAutofit/>
          </a:bodyPr>
          <a:lstStyle/>
          <a:p>
            <a:pPr lvl="0">
              <a:buSzPct val="25000"/>
            </a:pPr>
            <a:r>
              <a:rPr lang="en" sz="4000" dirty="0">
                <a:solidFill>
                  <a:schemeClr val="lt1"/>
                </a:solidFill>
                <a:latin typeface="Calibri"/>
                <a:ea typeface="Calibri"/>
                <a:cs typeface="Calibri"/>
                <a:sym typeface="Calibri"/>
              </a:rPr>
              <a:t>Example</a:t>
            </a:r>
            <a:r>
              <a:rPr lang="en-US" sz="4000" dirty="0">
                <a:solidFill>
                  <a:schemeClr val="lt1"/>
                </a:solidFill>
                <a:latin typeface="Calibri"/>
                <a:ea typeface="Calibri"/>
                <a:cs typeface="Calibri"/>
                <a:sym typeface="Calibri"/>
              </a:rPr>
              <a:t> 1: </a:t>
            </a:r>
            <a:r>
              <a:rPr lang="en-US" sz="4000" dirty="0" smtClean="0">
                <a:solidFill>
                  <a:schemeClr val="lt1"/>
                </a:solidFill>
                <a:latin typeface="Calibri"/>
                <a:ea typeface="Calibri"/>
                <a:cs typeface="Calibri"/>
                <a:sym typeface="Calibri"/>
              </a:rPr>
              <a:t>... </a:t>
            </a:r>
            <a:r>
              <a:rPr lang="en" sz="4000" b="0" i="0" u="none" strike="noStrike" cap="none" baseline="0" dirty="0" smtClean="0">
                <a:solidFill>
                  <a:schemeClr val="lt1"/>
                </a:solidFill>
                <a:latin typeface="Calibri"/>
                <a:ea typeface="Calibri"/>
                <a:cs typeface="Calibri"/>
                <a:sym typeface="Calibri"/>
              </a:rPr>
              <a:t>the </a:t>
            </a:r>
            <a:r>
              <a:rPr lang="en" sz="4000" b="0" i="0" u="none" strike="noStrike" cap="none" baseline="0" dirty="0">
                <a:solidFill>
                  <a:schemeClr val="lt1"/>
                </a:solidFill>
                <a:latin typeface="Calibri"/>
                <a:ea typeface="Calibri"/>
                <a:cs typeface="Calibri"/>
                <a:sym typeface="Calibri"/>
              </a:rPr>
              <a:t>genome browser </a:t>
            </a:r>
          </a:p>
        </p:txBody>
      </p:sp>
    </p:spTree>
  </p:cSld>
  <p:clrMapOvr>
    <a:masterClrMapping/>
  </p:clrMapOvr>
  <p:transition xmlns:p14="http://schemas.microsoft.com/office/powerpoint/2010/main" spd="slow">
    <p:cut/>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20"/>
        <p:cNvGrpSpPr/>
        <p:nvPr/>
      </p:nvGrpSpPr>
      <p:grpSpPr>
        <a:xfrm>
          <a:off x="0" y="0"/>
          <a:ext cx="0" cy="0"/>
          <a:chOff x="0" y="0"/>
          <a:chExt cx="0" cy="0"/>
        </a:xfrm>
      </p:grpSpPr>
      <p:grpSp>
        <p:nvGrpSpPr>
          <p:cNvPr id="421" name="Shape 421"/>
          <p:cNvGrpSpPr/>
          <p:nvPr/>
        </p:nvGrpSpPr>
        <p:grpSpPr>
          <a:xfrm>
            <a:off x="72053" y="0"/>
            <a:ext cx="9006646" cy="1037465"/>
            <a:chOff x="72053" y="4143398"/>
            <a:chExt cx="9006646" cy="1037465"/>
          </a:xfrm>
        </p:grpSpPr>
        <p:pic>
          <p:nvPicPr>
            <p:cNvPr id="422" name="Shape 422"/>
            <p:cNvPicPr preferRelativeResize="0"/>
            <p:nvPr/>
          </p:nvPicPr>
          <p:blipFill rotWithShape="1">
            <a:blip r:embed="rId3">
              <a:alphaModFix/>
            </a:blip>
            <a:srcRect l="44679" t="2983" b="58461"/>
            <a:stretch/>
          </p:blipFill>
          <p:spPr>
            <a:xfrm>
              <a:off x="72053" y="4143398"/>
              <a:ext cx="9006646" cy="1037465"/>
            </a:xfrm>
            <a:prstGeom prst="rect">
              <a:avLst/>
            </a:prstGeom>
            <a:noFill/>
            <a:ln>
              <a:noFill/>
            </a:ln>
          </p:spPr>
        </p:pic>
        <p:pic>
          <p:nvPicPr>
            <p:cNvPr id="423" name="Shape 423"/>
            <p:cNvPicPr preferRelativeResize="0"/>
            <p:nvPr/>
          </p:nvPicPr>
          <p:blipFill rotWithShape="1">
            <a:blip r:embed="rId4">
              <a:alphaModFix/>
            </a:blip>
            <a:srcRect/>
            <a:stretch/>
          </p:blipFill>
          <p:spPr>
            <a:xfrm>
              <a:off x="72054" y="4143398"/>
              <a:ext cx="411691" cy="354054"/>
            </a:xfrm>
            <a:prstGeom prst="rect">
              <a:avLst/>
            </a:prstGeom>
            <a:noFill/>
            <a:ln>
              <a:noFill/>
            </a:ln>
          </p:spPr>
        </p:pic>
      </p:grpSp>
      <p:sp>
        <p:nvSpPr>
          <p:cNvPr id="424" name="Shape 424"/>
          <p:cNvSpPr txBox="1"/>
          <p:nvPr/>
        </p:nvSpPr>
        <p:spPr>
          <a:xfrm>
            <a:off x="549406" y="89971"/>
            <a:ext cx="8448235" cy="707886"/>
          </a:xfrm>
          <a:prstGeom prst="rect">
            <a:avLst/>
          </a:prstGeom>
          <a:noFill/>
          <a:ln>
            <a:noFill/>
          </a:ln>
        </p:spPr>
        <p:txBody>
          <a:bodyPr lIns="91425" tIns="45700" rIns="91425" bIns="45700" anchor="t" anchorCtr="0">
            <a:noAutofit/>
          </a:bodyPr>
          <a:lstStyle/>
          <a:p>
            <a:pPr lvl="0">
              <a:buSzPct val="25000"/>
            </a:pPr>
            <a:r>
              <a:rPr lang="en" sz="4000" dirty="0">
                <a:solidFill>
                  <a:schemeClr val="lt1"/>
                </a:solidFill>
                <a:latin typeface="Calibri"/>
                <a:ea typeface="Calibri"/>
                <a:cs typeface="Calibri"/>
                <a:sym typeface="Calibri"/>
              </a:rPr>
              <a:t>Example</a:t>
            </a:r>
            <a:r>
              <a:rPr lang="en-US" sz="4000" dirty="0">
                <a:solidFill>
                  <a:schemeClr val="lt1"/>
                </a:solidFill>
                <a:latin typeface="Calibri"/>
                <a:ea typeface="Calibri"/>
                <a:cs typeface="Calibri"/>
                <a:sym typeface="Calibri"/>
              </a:rPr>
              <a:t> 1: ... </a:t>
            </a:r>
            <a:r>
              <a:rPr lang="en" sz="4000" b="0" i="0" u="none" strike="noStrike" cap="none" baseline="0" dirty="0" smtClean="0">
                <a:solidFill>
                  <a:schemeClr val="lt1"/>
                </a:solidFill>
                <a:latin typeface="Calibri"/>
                <a:ea typeface="Calibri"/>
                <a:cs typeface="Calibri"/>
                <a:sym typeface="Calibri"/>
              </a:rPr>
              <a:t>A </a:t>
            </a:r>
            <a:r>
              <a:rPr lang="en" sz="4000" b="0" i="0" u="none" strike="noStrike" cap="none" baseline="0" dirty="0">
                <a:solidFill>
                  <a:schemeClr val="lt1"/>
                </a:solidFill>
                <a:latin typeface="Calibri"/>
                <a:ea typeface="Calibri"/>
                <a:cs typeface="Calibri"/>
                <a:sym typeface="Calibri"/>
              </a:rPr>
              <a:t>candidate gene? </a:t>
            </a:r>
          </a:p>
        </p:txBody>
      </p:sp>
      <p:sp>
        <p:nvSpPr>
          <p:cNvPr id="425" name="Shape 425"/>
          <p:cNvSpPr/>
          <p:nvPr/>
        </p:nvSpPr>
        <p:spPr>
          <a:xfrm>
            <a:off x="5735614" y="1262890"/>
            <a:ext cx="3368486" cy="2734767"/>
          </a:xfrm>
          <a:prstGeom prst="roundRect">
            <a:avLst>
              <a:gd name="adj" fmla="val 16667"/>
            </a:avLst>
          </a:prstGeom>
          <a:noFill/>
          <a:ln w="9525" cap="flat">
            <a:solidFill>
              <a:srgbClr val="FFFFFF"/>
            </a:solidFill>
            <a:prstDash val="solid"/>
            <a:round/>
            <a:headEnd type="none" w="med" len="med"/>
            <a:tailEnd type="none" w="med" len="med"/>
          </a:ln>
        </p:spPr>
        <p:txBody>
          <a:bodyPr lIns="91425" tIns="45700" rIns="91425" bIns="45700" anchor="t" anchorCtr="0">
            <a:noAutofit/>
          </a:bodyPr>
          <a:lstStyle/>
          <a:p>
            <a:pPr lvl="0">
              <a:buClr>
                <a:schemeClr val="dk1"/>
              </a:buClr>
              <a:buSzPct val="100000"/>
            </a:pPr>
            <a:r>
              <a:rPr lang="en" sz="2400" b="0" i="0" u="none" strike="noStrike" cap="none" baseline="0" dirty="0" smtClean="0">
                <a:solidFill>
                  <a:schemeClr val="dk1"/>
                </a:solidFill>
                <a:latin typeface="Calibri"/>
                <a:ea typeface="Calibri"/>
                <a:cs typeface="Calibri"/>
                <a:sym typeface="Calibri"/>
              </a:rPr>
              <a:t>Predicted </a:t>
            </a:r>
            <a:r>
              <a:rPr lang="en" sz="2400" b="0" i="0" u="none" strike="noStrike" cap="none" baseline="0" dirty="0">
                <a:solidFill>
                  <a:schemeClr val="dk1"/>
                </a:solidFill>
                <a:latin typeface="Calibri"/>
                <a:ea typeface="Calibri"/>
                <a:cs typeface="Calibri"/>
                <a:sym typeface="Calibri"/>
              </a:rPr>
              <a:t>gene in </a:t>
            </a:r>
            <a:r>
              <a:rPr lang="en" sz="2400" b="0" i="0" u="none" strike="noStrike" cap="none" baseline="0" dirty="0" smtClean="0">
                <a:solidFill>
                  <a:schemeClr val="dk1"/>
                </a:solidFill>
                <a:latin typeface="Calibri"/>
                <a:ea typeface="Calibri"/>
                <a:cs typeface="Calibri"/>
                <a:sym typeface="Calibri"/>
              </a:rPr>
              <a:t>peanut</a:t>
            </a:r>
            <a:r>
              <a:rPr lang="en-US" sz="2400" b="0" i="0" u="none" strike="noStrike" cap="none" baseline="0" dirty="0" smtClean="0">
                <a:solidFill>
                  <a:schemeClr val="dk1"/>
                </a:solidFill>
                <a:latin typeface="Calibri"/>
                <a:ea typeface="Calibri"/>
                <a:cs typeface="Calibri"/>
                <a:sym typeface="Calibri"/>
              </a:rPr>
              <a:t>:</a:t>
            </a:r>
            <a:r>
              <a:rPr lang="en" sz="2400" b="0" i="0" u="none" strike="noStrike" cap="none" baseline="0" dirty="0" smtClean="0">
                <a:solidFill>
                  <a:schemeClr val="dk1"/>
                </a:solidFill>
                <a:latin typeface="Calibri"/>
                <a:ea typeface="Calibri"/>
                <a:cs typeface="Calibri"/>
                <a:sym typeface="Calibri"/>
              </a:rPr>
              <a:t> </a:t>
            </a:r>
            <a:r>
              <a:rPr lang="en" sz="2400" b="0" i="0" u="none" strike="noStrike" cap="none" baseline="0" dirty="0" smtClean="0">
                <a:solidFill>
                  <a:srgbClr val="0000FF"/>
                </a:solidFill>
                <a:latin typeface="Calibri"/>
                <a:ea typeface="Calibri"/>
                <a:cs typeface="Calibri"/>
                <a:sym typeface="Calibri"/>
              </a:rPr>
              <a:t>Aradu.KG444</a:t>
            </a:r>
            <a:r>
              <a:rPr lang="en-US" sz="2400" dirty="0" smtClean="0">
                <a:solidFill>
                  <a:schemeClr val="dk1"/>
                </a:solidFill>
                <a:latin typeface="Calibri"/>
                <a:ea typeface="Calibri"/>
                <a:cs typeface="Calibri"/>
                <a:sym typeface="Calibri"/>
              </a:rPr>
              <a:t> - </a:t>
            </a:r>
            <a:r>
              <a:rPr lang="en" sz="2400" dirty="0">
                <a:solidFill>
                  <a:schemeClr val="dk1"/>
                </a:solidFill>
                <a:latin typeface="Calibri"/>
                <a:ea typeface="Calibri"/>
                <a:cs typeface="Calibri"/>
                <a:sym typeface="Calibri"/>
              </a:rPr>
              <a:t> </a:t>
            </a:r>
            <a:r>
              <a:rPr lang="en-US" sz="2400" dirty="0" smtClean="0">
                <a:solidFill>
                  <a:schemeClr val="dk1"/>
                </a:solidFill>
                <a:latin typeface="Calibri"/>
                <a:ea typeface="Calibri"/>
                <a:cs typeface="Calibri"/>
                <a:sym typeface="Calibri"/>
              </a:rPr>
              <a:t>A candidate for testing </a:t>
            </a:r>
            <a:r>
              <a:rPr lang="en" sz="2400" dirty="0" smtClean="0">
                <a:solidFill>
                  <a:schemeClr val="dk1"/>
                </a:solidFill>
                <a:latin typeface="Calibri"/>
                <a:ea typeface="Calibri"/>
                <a:cs typeface="Calibri"/>
                <a:sym typeface="Calibri"/>
              </a:rPr>
              <a:t>salinity response</a:t>
            </a:r>
            <a:r>
              <a:rPr lang="en-US" sz="2400" dirty="0" smtClean="0">
                <a:solidFill>
                  <a:schemeClr val="dk1"/>
                </a:solidFill>
                <a:latin typeface="Calibri"/>
                <a:ea typeface="Calibri"/>
                <a:cs typeface="Calibri"/>
                <a:sym typeface="Calibri"/>
              </a:rPr>
              <a:t> in peanut.</a:t>
            </a:r>
            <a:endParaRPr lang="en-US" sz="2400" b="0" i="0" u="none" strike="noStrike" cap="none" baseline="0" dirty="0" smtClean="0">
              <a:solidFill>
                <a:schemeClr val="dk1"/>
              </a:solidFill>
              <a:latin typeface="Calibri"/>
              <a:ea typeface="Calibri"/>
              <a:cs typeface="Calibri"/>
              <a:sym typeface="Calibri"/>
            </a:endParaRPr>
          </a:p>
        </p:txBody>
      </p:sp>
      <p:pic>
        <p:nvPicPr>
          <p:cNvPr id="426" name="Shape 426"/>
          <p:cNvPicPr preferRelativeResize="0"/>
          <p:nvPr/>
        </p:nvPicPr>
        <p:blipFill rotWithShape="1">
          <a:blip r:embed="rId5">
            <a:alphaModFix/>
          </a:blip>
          <a:srcRect/>
          <a:stretch/>
        </p:blipFill>
        <p:spPr>
          <a:xfrm>
            <a:off x="72053" y="1111391"/>
            <a:ext cx="5440014" cy="5667240"/>
          </a:xfrm>
          <a:prstGeom prst="rect">
            <a:avLst/>
          </a:prstGeom>
          <a:noFill/>
          <a:ln>
            <a:noFill/>
          </a:ln>
        </p:spPr>
      </p:pic>
      <p:cxnSp>
        <p:nvCxnSpPr>
          <p:cNvPr id="427" name="Shape 427"/>
          <p:cNvCxnSpPr/>
          <p:nvPr/>
        </p:nvCxnSpPr>
        <p:spPr>
          <a:xfrm flipH="1">
            <a:off x="4665446" y="3187700"/>
            <a:ext cx="1044768" cy="784558"/>
          </a:xfrm>
          <a:prstGeom prst="straightConnector1">
            <a:avLst/>
          </a:prstGeom>
          <a:noFill/>
          <a:ln w="9525" cap="flat">
            <a:solidFill>
              <a:srgbClr val="FF0000"/>
            </a:solidFill>
            <a:prstDash val="solid"/>
            <a:round/>
            <a:headEnd type="none" w="med" len="med"/>
            <a:tailEnd type="stealth" w="lg" len="lg"/>
          </a:ln>
        </p:spPr>
      </p:cxnSp>
    </p:spTree>
  </p:cSld>
  <p:clrMapOvr>
    <a:masterClrMapping/>
  </p:clrMapOvr>
  <p:transition xmlns:p14="http://schemas.microsoft.com/office/powerpoint/2010/main" spd="slow">
    <p:cut/>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32"/>
        <p:cNvGrpSpPr/>
        <p:nvPr/>
      </p:nvGrpSpPr>
      <p:grpSpPr>
        <a:xfrm>
          <a:off x="0" y="0"/>
          <a:ext cx="0" cy="0"/>
          <a:chOff x="0" y="0"/>
          <a:chExt cx="0" cy="0"/>
        </a:xfrm>
      </p:grpSpPr>
      <p:grpSp>
        <p:nvGrpSpPr>
          <p:cNvPr id="433" name="Shape 433"/>
          <p:cNvGrpSpPr/>
          <p:nvPr/>
        </p:nvGrpSpPr>
        <p:grpSpPr>
          <a:xfrm>
            <a:off x="72053" y="0"/>
            <a:ext cx="9006646" cy="1037465"/>
            <a:chOff x="72053" y="4143398"/>
            <a:chExt cx="9006646" cy="1037465"/>
          </a:xfrm>
        </p:grpSpPr>
        <p:pic>
          <p:nvPicPr>
            <p:cNvPr id="434" name="Shape 434"/>
            <p:cNvPicPr preferRelativeResize="0"/>
            <p:nvPr/>
          </p:nvPicPr>
          <p:blipFill rotWithShape="1">
            <a:blip r:embed="rId3">
              <a:alphaModFix/>
            </a:blip>
            <a:srcRect l="44679" t="2983" b="58461"/>
            <a:stretch/>
          </p:blipFill>
          <p:spPr>
            <a:xfrm>
              <a:off x="72053" y="4143398"/>
              <a:ext cx="9006646" cy="1037465"/>
            </a:xfrm>
            <a:prstGeom prst="rect">
              <a:avLst/>
            </a:prstGeom>
            <a:noFill/>
            <a:ln>
              <a:noFill/>
            </a:ln>
          </p:spPr>
        </p:pic>
        <p:pic>
          <p:nvPicPr>
            <p:cNvPr id="435" name="Shape 435"/>
            <p:cNvPicPr preferRelativeResize="0"/>
            <p:nvPr/>
          </p:nvPicPr>
          <p:blipFill rotWithShape="1">
            <a:blip r:embed="rId4">
              <a:alphaModFix/>
            </a:blip>
            <a:srcRect/>
            <a:stretch/>
          </p:blipFill>
          <p:spPr>
            <a:xfrm>
              <a:off x="72054" y="4143398"/>
              <a:ext cx="411691" cy="354054"/>
            </a:xfrm>
            <a:prstGeom prst="rect">
              <a:avLst/>
            </a:prstGeom>
            <a:noFill/>
            <a:ln>
              <a:noFill/>
            </a:ln>
          </p:spPr>
        </p:pic>
      </p:grpSp>
      <p:sp>
        <p:nvSpPr>
          <p:cNvPr id="436" name="Shape 436"/>
          <p:cNvSpPr txBox="1"/>
          <p:nvPr/>
        </p:nvSpPr>
        <p:spPr>
          <a:xfrm>
            <a:off x="549406" y="89971"/>
            <a:ext cx="8448235" cy="707886"/>
          </a:xfrm>
          <a:prstGeom prst="rect">
            <a:avLst/>
          </a:prstGeom>
          <a:noFill/>
          <a:ln>
            <a:noFill/>
          </a:ln>
        </p:spPr>
        <p:txBody>
          <a:bodyPr lIns="91425" tIns="45700" rIns="91425" bIns="45700" anchor="t" anchorCtr="0">
            <a:noAutofit/>
          </a:bodyPr>
          <a:lstStyle/>
          <a:p>
            <a:pPr lvl="0">
              <a:buSzPct val="25000"/>
            </a:pPr>
            <a:r>
              <a:rPr lang="en" sz="4000" dirty="0">
                <a:solidFill>
                  <a:schemeClr val="lt1"/>
                </a:solidFill>
                <a:latin typeface="Calibri"/>
                <a:ea typeface="Calibri"/>
                <a:cs typeface="Calibri"/>
                <a:sym typeface="Calibri"/>
              </a:rPr>
              <a:t>Example</a:t>
            </a:r>
            <a:r>
              <a:rPr lang="en-US" sz="4000" dirty="0">
                <a:solidFill>
                  <a:schemeClr val="lt1"/>
                </a:solidFill>
                <a:latin typeface="Calibri"/>
                <a:ea typeface="Calibri"/>
                <a:cs typeface="Calibri"/>
                <a:sym typeface="Calibri"/>
              </a:rPr>
              <a:t> 1: ... </a:t>
            </a:r>
            <a:r>
              <a:rPr lang="en" sz="4000" b="0" i="0" u="none" strike="noStrike" cap="none" baseline="0" dirty="0" smtClean="0">
                <a:solidFill>
                  <a:schemeClr val="lt1"/>
                </a:solidFill>
                <a:latin typeface="Calibri"/>
                <a:ea typeface="Calibri"/>
                <a:cs typeface="Calibri"/>
                <a:sym typeface="Calibri"/>
              </a:rPr>
              <a:t> </a:t>
            </a:r>
            <a:r>
              <a:rPr lang="en" sz="4000" b="0" i="0" u="none" strike="noStrike" cap="none" baseline="0" dirty="0">
                <a:solidFill>
                  <a:schemeClr val="lt1"/>
                </a:solidFill>
                <a:latin typeface="Calibri"/>
                <a:ea typeface="Calibri"/>
                <a:cs typeface="Calibri"/>
                <a:sym typeface="Calibri"/>
              </a:rPr>
              <a:t>Need more info … </a:t>
            </a:r>
          </a:p>
        </p:txBody>
      </p:sp>
      <p:sp>
        <p:nvSpPr>
          <p:cNvPr id="437" name="Shape 437"/>
          <p:cNvSpPr/>
          <p:nvPr/>
        </p:nvSpPr>
        <p:spPr>
          <a:xfrm>
            <a:off x="5710214" y="1250188"/>
            <a:ext cx="3368486" cy="5150612"/>
          </a:xfrm>
          <a:prstGeom prst="roundRect">
            <a:avLst>
              <a:gd name="adj" fmla="val 16667"/>
            </a:avLst>
          </a:prstGeom>
          <a:noFill/>
          <a:ln w="9525" cap="flat">
            <a:solidFill>
              <a:srgbClr val="FFFFFF"/>
            </a:solidFill>
            <a:prstDash val="solid"/>
            <a:round/>
            <a:headEnd type="none" w="med" len="med"/>
            <a:tailEnd type="none" w="med" len="med"/>
          </a:ln>
        </p:spPr>
        <p:txBody>
          <a:bodyPr lIns="91425" tIns="45700" rIns="91425" bIns="45700" anchor="t" anchorCtr="0">
            <a:noAutofit/>
          </a:bodyPr>
          <a:lstStyle/>
          <a:p>
            <a:pPr lvl="0">
              <a:buClr>
                <a:schemeClr val="dk1"/>
              </a:buClr>
              <a:buSzPct val="100000"/>
            </a:pPr>
            <a:r>
              <a:rPr lang="en" sz="2400" dirty="0">
                <a:solidFill>
                  <a:schemeClr val="dk1"/>
                </a:solidFill>
                <a:latin typeface="Calibri"/>
                <a:ea typeface="Calibri"/>
                <a:cs typeface="Calibri"/>
                <a:sym typeface="Calibri"/>
              </a:rPr>
              <a:t>Predicted gene in peanut</a:t>
            </a:r>
            <a:r>
              <a:rPr lang="en-US" sz="2400" dirty="0">
                <a:solidFill>
                  <a:schemeClr val="dk1"/>
                </a:solidFill>
                <a:latin typeface="Calibri"/>
                <a:ea typeface="Calibri"/>
                <a:cs typeface="Calibri"/>
                <a:sym typeface="Calibri"/>
              </a:rPr>
              <a:t>:</a:t>
            </a:r>
            <a:r>
              <a:rPr lang="en" sz="2400" dirty="0">
                <a:solidFill>
                  <a:schemeClr val="dk1"/>
                </a:solidFill>
                <a:latin typeface="Calibri"/>
                <a:ea typeface="Calibri"/>
                <a:cs typeface="Calibri"/>
                <a:sym typeface="Calibri"/>
              </a:rPr>
              <a:t> </a:t>
            </a:r>
            <a:r>
              <a:rPr lang="en" sz="2400" dirty="0">
                <a:solidFill>
                  <a:srgbClr val="0000FF"/>
                </a:solidFill>
                <a:latin typeface="Calibri"/>
                <a:ea typeface="Calibri"/>
                <a:cs typeface="Calibri"/>
                <a:sym typeface="Calibri"/>
              </a:rPr>
              <a:t>Aradu.KG444</a:t>
            </a:r>
            <a:r>
              <a:rPr lang="en-US" sz="2400" dirty="0">
                <a:solidFill>
                  <a:schemeClr val="dk1"/>
                </a:solidFill>
                <a:latin typeface="Calibri"/>
                <a:ea typeface="Calibri"/>
                <a:cs typeface="Calibri"/>
                <a:sym typeface="Calibri"/>
              </a:rPr>
              <a:t> - </a:t>
            </a:r>
            <a:r>
              <a:rPr lang="en" sz="2400" dirty="0">
                <a:solidFill>
                  <a:schemeClr val="dk1"/>
                </a:solidFill>
                <a:latin typeface="Calibri"/>
                <a:ea typeface="Calibri"/>
                <a:cs typeface="Calibri"/>
                <a:sym typeface="Calibri"/>
              </a:rPr>
              <a:t> </a:t>
            </a:r>
            <a:r>
              <a:rPr lang="en-US" sz="2400" dirty="0">
                <a:solidFill>
                  <a:schemeClr val="dk1"/>
                </a:solidFill>
                <a:latin typeface="Calibri"/>
                <a:ea typeface="Calibri"/>
                <a:cs typeface="Calibri"/>
                <a:sym typeface="Calibri"/>
              </a:rPr>
              <a:t>A candidate for testing </a:t>
            </a:r>
            <a:r>
              <a:rPr lang="en" sz="2400" dirty="0">
                <a:solidFill>
                  <a:schemeClr val="dk1"/>
                </a:solidFill>
                <a:latin typeface="Calibri"/>
                <a:ea typeface="Calibri"/>
                <a:cs typeface="Calibri"/>
                <a:sym typeface="Calibri"/>
              </a:rPr>
              <a:t>salinity </a:t>
            </a:r>
            <a:r>
              <a:rPr lang="en" sz="2400" dirty="0" smtClean="0">
                <a:solidFill>
                  <a:schemeClr val="dk1"/>
                </a:solidFill>
                <a:latin typeface="Calibri"/>
                <a:ea typeface="Calibri"/>
                <a:cs typeface="Calibri"/>
                <a:sym typeface="Calibri"/>
              </a:rPr>
              <a:t>response</a:t>
            </a:r>
            <a:r>
              <a:rPr lang="en-US" sz="2400" dirty="0" smtClean="0">
                <a:solidFill>
                  <a:schemeClr val="dk1"/>
                </a:solidFill>
                <a:latin typeface="Calibri"/>
                <a:ea typeface="Calibri"/>
                <a:cs typeface="Calibri"/>
                <a:sym typeface="Calibri"/>
              </a:rPr>
              <a:t> in peanut.</a:t>
            </a:r>
            <a:endParaRPr lang="en-US" sz="2400" dirty="0">
              <a:solidFill>
                <a:schemeClr val="dk1"/>
              </a:solidFill>
              <a:latin typeface="Calibri"/>
              <a:ea typeface="Calibri"/>
              <a:cs typeface="Calibri"/>
              <a:sym typeface="Calibri"/>
            </a:endParaRPr>
          </a:p>
          <a:p>
            <a:pPr marL="285750" marR="0" lvl="0" indent="-285750" algn="l" rtl="0">
              <a:spcBef>
                <a:spcPts val="0"/>
              </a:spcBef>
              <a:buClr>
                <a:schemeClr val="dk1"/>
              </a:buClr>
              <a:buSzPct val="100000"/>
              <a:buFont typeface="Arial"/>
              <a:buChar char="•"/>
            </a:pPr>
            <a:r>
              <a:rPr lang="en" sz="2400" b="0" i="0" u="none" strike="noStrike" cap="none" baseline="0" dirty="0" smtClean="0">
                <a:solidFill>
                  <a:schemeClr val="dk1"/>
                </a:solidFill>
                <a:latin typeface="Calibri"/>
                <a:ea typeface="Calibri"/>
                <a:cs typeface="Calibri"/>
                <a:sym typeface="Calibri"/>
              </a:rPr>
              <a:t>Is </a:t>
            </a:r>
            <a:r>
              <a:rPr lang="en" sz="2400" b="0" i="0" u="none" strike="noStrike" cap="none" baseline="0" dirty="0">
                <a:solidFill>
                  <a:schemeClr val="dk1"/>
                </a:solidFill>
                <a:latin typeface="Calibri"/>
                <a:ea typeface="Calibri"/>
                <a:cs typeface="Calibri"/>
                <a:sym typeface="Calibri"/>
              </a:rPr>
              <a:t>it worth spending the money on this gene for salinity response trait?</a:t>
            </a:r>
          </a:p>
          <a:p>
            <a:pPr marL="285750" marR="0" lvl="0" indent="-285750" algn="l" rtl="0">
              <a:spcBef>
                <a:spcPts val="0"/>
              </a:spcBef>
              <a:buClr>
                <a:schemeClr val="dk1"/>
              </a:buClr>
              <a:buSzPct val="100000"/>
              <a:buFont typeface="Arial"/>
              <a:buChar char="•"/>
            </a:pPr>
            <a:r>
              <a:rPr lang="en" sz="2400" b="0" i="0" u="none" strike="noStrike" cap="none" baseline="0" dirty="0">
                <a:solidFill>
                  <a:schemeClr val="dk1"/>
                </a:solidFill>
                <a:latin typeface="Calibri"/>
                <a:ea typeface="Calibri"/>
                <a:cs typeface="Calibri"/>
                <a:sym typeface="Calibri"/>
              </a:rPr>
              <a:t>Can PeanutBase help find more about this sequence in the plant world?</a:t>
            </a:r>
          </a:p>
        </p:txBody>
      </p:sp>
      <p:pic>
        <p:nvPicPr>
          <p:cNvPr id="438" name="Shape 438"/>
          <p:cNvPicPr preferRelativeResize="0"/>
          <p:nvPr/>
        </p:nvPicPr>
        <p:blipFill rotWithShape="1">
          <a:blip r:embed="rId5">
            <a:alphaModFix/>
          </a:blip>
          <a:srcRect/>
          <a:stretch/>
        </p:blipFill>
        <p:spPr>
          <a:xfrm>
            <a:off x="72053" y="1111391"/>
            <a:ext cx="5440014" cy="5667240"/>
          </a:xfrm>
          <a:prstGeom prst="rect">
            <a:avLst/>
          </a:prstGeom>
          <a:noFill/>
          <a:ln>
            <a:noFill/>
          </a:ln>
        </p:spPr>
      </p:pic>
    </p:spTree>
  </p:cSld>
  <p:clrMapOvr>
    <a:masterClrMapping/>
  </p:clrMapOvr>
  <p:transition xmlns:p14="http://schemas.microsoft.com/office/powerpoint/2010/main" spd="slow">
    <p:cut/>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44"/>
        <p:cNvGrpSpPr/>
        <p:nvPr/>
      </p:nvGrpSpPr>
      <p:grpSpPr>
        <a:xfrm>
          <a:off x="0" y="0"/>
          <a:ext cx="0" cy="0"/>
          <a:chOff x="0" y="0"/>
          <a:chExt cx="0" cy="0"/>
        </a:xfrm>
      </p:grpSpPr>
      <p:grpSp>
        <p:nvGrpSpPr>
          <p:cNvPr id="445" name="Shape 445"/>
          <p:cNvGrpSpPr/>
          <p:nvPr/>
        </p:nvGrpSpPr>
        <p:grpSpPr>
          <a:xfrm>
            <a:off x="72053" y="0"/>
            <a:ext cx="9006646" cy="1037465"/>
            <a:chOff x="72053" y="4143398"/>
            <a:chExt cx="9006646" cy="1037465"/>
          </a:xfrm>
        </p:grpSpPr>
        <p:pic>
          <p:nvPicPr>
            <p:cNvPr id="446" name="Shape 446"/>
            <p:cNvPicPr preferRelativeResize="0"/>
            <p:nvPr/>
          </p:nvPicPr>
          <p:blipFill rotWithShape="1">
            <a:blip r:embed="rId3">
              <a:alphaModFix/>
            </a:blip>
            <a:srcRect l="44679" t="2983" b="58461"/>
            <a:stretch/>
          </p:blipFill>
          <p:spPr>
            <a:xfrm>
              <a:off x="72053" y="4143398"/>
              <a:ext cx="9006646" cy="1037465"/>
            </a:xfrm>
            <a:prstGeom prst="rect">
              <a:avLst/>
            </a:prstGeom>
            <a:noFill/>
            <a:ln>
              <a:noFill/>
            </a:ln>
          </p:spPr>
        </p:pic>
        <p:pic>
          <p:nvPicPr>
            <p:cNvPr id="447" name="Shape 447"/>
            <p:cNvPicPr preferRelativeResize="0"/>
            <p:nvPr/>
          </p:nvPicPr>
          <p:blipFill rotWithShape="1">
            <a:blip r:embed="rId4">
              <a:alphaModFix/>
            </a:blip>
            <a:srcRect/>
            <a:stretch/>
          </p:blipFill>
          <p:spPr>
            <a:xfrm>
              <a:off x="72054" y="4143398"/>
              <a:ext cx="411691" cy="354054"/>
            </a:xfrm>
            <a:prstGeom prst="rect">
              <a:avLst/>
            </a:prstGeom>
            <a:noFill/>
            <a:ln>
              <a:noFill/>
            </a:ln>
          </p:spPr>
        </p:pic>
      </p:grpSp>
      <p:sp>
        <p:nvSpPr>
          <p:cNvPr id="448" name="Shape 448"/>
          <p:cNvSpPr txBox="1"/>
          <p:nvPr/>
        </p:nvSpPr>
        <p:spPr>
          <a:xfrm>
            <a:off x="549406" y="89971"/>
            <a:ext cx="8448235" cy="707886"/>
          </a:xfrm>
          <a:prstGeom prst="rect">
            <a:avLst/>
          </a:prstGeom>
          <a:noFill/>
          <a:ln>
            <a:noFill/>
          </a:ln>
        </p:spPr>
        <p:txBody>
          <a:bodyPr lIns="91425" tIns="45700" rIns="91425" bIns="45700" anchor="t" anchorCtr="0">
            <a:noAutofit/>
          </a:bodyPr>
          <a:lstStyle/>
          <a:p>
            <a:pPr lvl="0">
              <a:buSzPct val="25000"/>
            </a:pPr>
            <a:r>
              <a:rPr lang="en" sz="4000" dirty="0">
                <a:solidFill>
                  <a:schemeClr val="lt1"/>
                </a:solidFill>
                <a:latin typeface="Calibri"/>
                <a:ea typeface="Calibri"/>
                <a:cs typeface="Calibri"/>
                <a:sym typeface="Calibri"/>
              </a:rPr>
              <a:t>Example</a:t>
            </a:r>
            <a:r>
              <a:rPr lang="en-US" sz="4000" dirty="0">
                <a:solidFill>
                  <a:schemeClr val="lt1"/>
                </a:solidFill>
                <a:latin typeface="Calibri"/>
                <a:ea typeface="Calibri"/>
                <a:cs typeface="Calibri"/>
                <a:sym typeface="Calibri"/>
              </a:rPr>
              <a:t> 1: ... </a:t>
            </a:r>
            <a:r>
              <a:rPr lang="en" sz="4000" b="0" i="0" u="none" strike="noStrike" cap="none" baseline="0" dirty="0" smtClean="0">
                <a:solidFill>
                  <a:schemeClr val="lt1"/>
                </a:solidFill>
                <a:latin typeface="Calibri"/>
                <a:ea typeface="Calibri"/>
                <a:cs typeface="Calibri"/>
                <a:sym typeface="Calibri"/>
              </a:rPr>
              <a:t> </a:t>
            </a:r>
            <a:r>
              <a:rPr lang="en" sz="4000" b="0" i="0" u="none" strike="noStrike" cap="none" baseline="0" dirty="0">
                <a:solidFill>
                  <a:schemeClr val="lt1"/>
                </a:solidFill>
                <a:latin typeface="Calibri"/>
                <a:ea typeface="Calibri"/>
                <a:cs typeface="Calibri"/>
                <a:sym typeface="Calibri"/>
              </a:rPr>
              <a:t>Need more info … </a:t>
            </a:r>
          </a:p>
        </p:txBody>
      </p:sp>
      <p:sp>
        <p:nvSpPr>
          <p:cNvPr id="449" name="Shape 449"/>
          <p:cNvSpPr/>
          <p:nvPr/>
        </p:nvSpPr>
        <p:spPr>
          <a:xfrm>
            <a:off x="5710214" y="1237488"/>
            <a:ext cx="3368486" cy="4977609"/>
          </a:xfrm>
          <a:prstGeom prst="roundRect">
            <a:avLst>
              <a:gd name="adj" fmla="val 16667"/>
            </a:avLst>
          </a:prstGeom>
          <a:noFill/>
          <a:ln w="9525" cap="flat">
            <a:solidFill>
              <a:srgbClr val="FFFFFF"/>
            </a:solidFill>
            <a:prstDash val="solid"/>
            <a:round/>
            <a:headEnd type="none" w="med" len="med"/>
            <a:tailEnd type="none" w="med" len="med"/>
          </a:ln>
        </p:spPr>
        <p:txBody>
          <a:bodyPr lIns="91425" tIns="45700" rIns="91425" bIns="45700" anchor="t" anchorCtr="0">
            <a:noAutofit/>
          </a:bodyPr>
          <a:lstStyle/>
          <a:p>
            <a:pPr marR="0" lvl="0" indent="-285750" algn="l" rtl="0">
              <a:spcBef>
                <a:spcPts val="0"/>
              </a:spcBef>
              <a:buClr>
                <a:schemeClr val="dk1"/>
              </a:buClr>
              <a:buSzPct val="100000"/>
              <a:buFont typeface="Arial"/>
              <a:buChar char="•"/>
            </a:pPr>
            <a:r>
              <a:rPr lang="en" sz="2400" b="0" i="0" u="none" strike="noStrike" cap="none" baseline="0" dirty="0">
                <a:solidFill>
                  <a:schemeClr val="dk1"/>
                </a:solidFill>
                <a:latin typeface="Calibri"/>
                <a:ea typeface="Calibri"/>
                <a:cs typeface="Calibri"/>
                <a:sym typeface="Calibri"/>
              </a:rPr>
              <a:t>Do a Gene Search (</a:t>
            </a:r>
            <a:r>
              <a:rPr lang="en" sz="2400" b="0" i="0" u="none" strike="noStrike" cap="none" baseline="0" dirty="0">
                <a:solidFill>
                  <a:srgbClr val="0000FF"/>
                </a:solidFill>
                <a:latin typeface="Calibri"/>
                <a:ea typeface="Calibri"/>
                <a:cs typeface="Calibri"/>
                <a:sym typeface="Calibri"/>
              </a:rPr>
              <a:t>Aradu.KG444</a:t>
            </a:r>
            <a:r>
              <a:rPr lang="en" sz="2400" b="0" i="0" u="none" strike="noStrike" cap="none" baseline="0" dirty="0">
                <a:solidFill>
                  <a:schemeClr val="dk1"/>
                </a:solidFill>
                <a:latin typeface="Calibri"/>
                <a:ea typeface="Calibri"/>
                <a:cs typeface="Calibri"/>
                <a:sym typeface="Calibri"/>
              </a:rPr>
              <a:t>)</a:t>
            </a:r>
          </a:p>
          <a:p>
            <a:pPr marR="0" lvl="0" indent="-285750" algn="l" rtl="0">
              <a:spcBef>
                <a:spcPts val="0"/>
              </a:spcBef>
              <a:buClr>
                <a:schemeClr val="dk1"/>
              </a:buClr>
              <a:buSzPct val="100000"/>
              <a:buFont typeface="Arial"/>
              <a:buChar char="•"/>
            </a:pPr>
            <a:r>
              <a:rPr lang="en" sz="2400" b="0" i="0" u="none" strike="noStrike" cap="none" baseline="0" dirty="0" smtClean="0">
                <a:solidFill>
                  <a:schemeClr val="dk1"/>
                </a:solidFill>
                <a:latin typeface="Calibri"/>
                <a:ea typeface="Calibri"/>
                <a:cs typeface="Calibri"/>
                <a:sym typeface="Calibri"/>
              </a:rPr>
              <a:t>Links </a:t>
            </a:r>
            <a:r>
              <a:rPr lang="en" sz="2400" b="0" i="0" u="none" strike="noStrike" cap="none" baseline="0" dirty="0">
                <a:solidFill>
                  <a:schemeClr val="dk1"/>
                </a:solidFill>
                <a:latin typeface="Calibri"/>
                <a:ea typeface="Calibri"/>
                <a:cs typeface="Calibri"/>
                <a:sym typeface="Calibri"/>
              </a:rPr>
              <a:t>to our sister database, Legume Information System </a:t>
            </a:r>
            <a:r>
              <a:rPr lang="en" sz="2400" b="0" i="0" u="none" strike="noStrike" cap="none" baseline="0" dirty="0" smtClean="0">
                <a:solidFill>
                  <a:schemeClr val="dk1"/>
                </a:solidFill>
                <a:latin typeface="Calibri"/>
                <a:ea typeface="Calibri"/>
                <a:cs typeface="Calibri"/>
                <a:sym typeface="Calibri"/>
              </a:rPr>
              <a:t>(LIS</a:t>
            </a:r>
            <a:r>
              <a:rPr lang="en-US" sz="2400" b="0" i="0" u="none" strike="noStrike" cap="none" baseline="0" dirty="0" smtClean="0">
                <a:solidFill>
                  <a:schemeClr val="dk1"/>
                </a:solidFill>
                <a:latin typeface="Calibri"/>
                <a:ea typeface="Calibri"/>
                <a:cs typeface="Calibri"/>
                <a:sym typeface="Calibri"/>
              </a:rPr>
              <a:t>; </a:t>
            </a:r>
            <a:r>
              <a:rPr lang="en-US" sz="2400" b="0" i="0" u="none" strike="noStrike" cap="none" baseline="0" dirty="0" err="1" smtClean="0">
                <a:solidFill>
                  <a:schemeClr val="dk1"/>
                </a:solidFill>
                <a:latin typeface="Calibri"/>
                <a:ea typeface="Calibri"/>
                <a:cs typeface="Calibri"/>
                <a:sym typeface="Calibri"/>
              </a:rPr>
              <a:t>LegumeInfo.org</a:t>
            </a:r>
            <a:r>
              <a:rPr lang="en" sz="2400" b="0" i="0" u="none" strike="noStrike" cap="none" baseline="0" dirty="0" smtClean="0">
                <a:solidFill>
                  <a:schemeClr val="dk1"/>
                </a:solidFill>
                <a:latin typeface="Calibri"/>
                <a:ea typeface="Calibri"/>
                <a:cs typeface="Calibri"/>
                <a:sym typeface="Calibri"/>
              </a:rPr>
              <a:t>)</a:t>
            </a:r>
            <a:endParaRPr lang="en-US" sz="2400" b="0" i="0" u="none" strike="noStrike" cap="none" baseline="0" dirty="0" smtClean="0">
              <a:solidFill>
                <a:schemeClr val="dk1"/>
              </a:solidFill>
              <a:latin typeface="Calibri"/>
              <a:ea typeface="Calibri"/>
              <a:cs typeface="Calibri"/>
              <a:sym typeface="Calibri"/>
            </a:endParaRPr>
          </a:p>
          <a:p>
            <a:pPr marR="0" lvl="0" algn="l" rtl="0">
              <a:spcBef>
                <a:spcPts val="0"/>
              </a:spcBef>
              <a:buClr>
                <a:schemeClr val="dk1"/>
              </a:buClr>
              <a:buSzPct val="100000"/>
            </a:pPr>
            <a:r>
              <a:rPr lang="en-US" sz="2400" dirty="0" smtClean="0">
                <a:solidFill>
                  <a:schemeClr val="dk1"/>
                </a:solidFill>
                <a:latin typeface="Calibri"/>
                <a:ea typeface="Calibri"/>
                <a:cs typeface="Calibri"/>
                <a:sym typeface="Calibri"/>
              </a:rPr>
              <a:t>developed with Andrew Farmer’s group at NCGR</a:t>
            </a:r>
            <a:endParaRPr lang="en" sz="2400" b="0" i="0" u="none" strike="noStrike" cap="none" baseline="0" dirty="0">
              <a:solidFill>
                <a:schemeClr val="dk1"/>
              </a:solidFill>
              <a:latin typeface="Calibri"/>
              <a:ea typeface="Calibri"/>
              <a:cs typeface="Calibri"/>
              <a:sym typeface="Calibri"/>
            </a:endParaRPr>
          </a:p>
        </p:txBody>
      </p:sp>
      <p:pic>
        <p:nvPicPr>
          <p:cNvPr id="450" name="Shape 450"/>
          <p:cNvPicPr preferRelativeResize="0"/>
          <p:nvPr/>
        </p:nvPicPr>
        <p:blipFill rotWithShape="1">
          <a:blip r:embed="rId5">
            <a:alphaModFix/>
          </a:blip>
          <a:srcRect r="12785"/>
          <a:stretch/>
        </p:blipFill>
        <p:spPr>
          <a:xfrm>
            <a:off x="72053" y="1558278"/>
            <a:ext cx="5638161" cy="2513065"/>
          </a:xfrm>
          <a:prstGeom prst="rect">
            <a:avLst/>
          </a:prstGeom>
          <a:noFill/>
          <a:ln>
            <a:noFill/>
          </a:ln>
        </p:spPr>
      </p:pic>
      <p:cxnSp>
        <p:nvCxnSpPr>
          <p:cNvPr id="451" name="Shape 451"/>
          <p:cNvCxnSpPr/>
          <p:nvPr/>
        </p:nvCxnSpPr>
        <p:spPr>
          <a:xfrm flipH="1" flipV="1">
            <a:off x="825500" y="2654301"/>
            <a:ext cx="482600" cy="1002700"/>
          </a:xfrm>
          <a:prstGeom prst="straightConnector1">
            <a:avLst/>
          </a:prstGeom>
          <a:noFill/>
          <a:ln w="9525" cap="flat">
            <a:solidFill>
              <a:srgbClr val="FF0000"/>
            </a:solidFill>
            <a:prstDash val="solid"/>
            <a:round/>
            <a:headEnd type="none" w="med" len="med"/>
            <a:tailEnd type="stealth" w="lg" len="lg"/>
          </a:ln>
        </p:spPr>
      </p:cxnSp>
      <p:sp>
        <p:nvSpPr>
          <p:cNvPr id="452" name="Shape 452"/>
          <p:cNvSpPr/>
          <p:nvPr/>
        </p:nvSpPr>
        <p:spPr>
          <a:xfrm>
            <a:off x="960265" y="3657001"/>
            <a:ext cx="1093252" cy="387317"/>
          </a:xfrm>
          <a:prstGeom prst="ellipse">
            <a:avLst/>
          </a:prstGeom>
          <a:noFill/>
          <a:ln w="28575" cap="flat">
            <a:solidFill>
              <a:srgbClr val="FF0000"/>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Calibri"/>
              <a:ea typeface="Calibri"/>
              <a:cs typeface="Calibri"/>
              <a:sym typeface="Calibri"/>
            </a:endParaRPr>
          </a:p>
        </p:txBody>
      </p:sp>
      <p:pic>
        <p:nvPicPr>
          <p:cNvPr id="454" name="Shape 454"/>
          <p:cNvPicPr preferRelativeResize="0"/>
          <p:nvPr/>
        </p:nvPicPr>
        <p:blipFill rotWithShape="1">
          <a:blip r:embed="rId6">
            <a:alphaModFix/>
          </a:blip>
          <a:srcRect/>
          <a:stretch/>
        </p:blipFill>
        <p:spPr>
          <a:xfrm>
            <a:off x="855630" y="4801557"/>
            <a:ext cx="4854584" cy="870476"/>
          </a:xfrm>
          <a:prstGeom prst="rect">
            <a:avLst/>
          </a:prstGeom>
          <a:noFill/>
          <a:ln>
            <a:noFill/>
          </a:ln>
        </p:spPr>
      </p:pic>
      <p:cxnSp>
        <p:nvCxnSpPr>
          <p:cNvPr id="16" name="Shape 451"/>
          <p:cNvCxnSpPr>
            <a:endCxn id="454" idx="0"/>
          </p:cNvCxnSpPr>
          <p:nvPr/>
        </p:nvCxnSpPr>
        <p:spPr>
          <a:xfrm flipH="1">
            <a:off x="3282922" y="3937000"/>
            <a:ext cx="1035079" cy="864557"/>
          </a:xfrm>
          <a:prstGeom prst="straightConnector1">
            <a:avLst/>
          </a:prstGeom>
          <a:noFill/>
          <a:ln w="9525" cap="flat">
            <a:solidFill>
              <a:srgbClr val="FF0000"/>
            </a:solidFill>
            <a:prstDash val="solid"/>
            <a:round/>
            <a:headEnd type="none" w="med" len="med"/>
            <a:tailEnd type="stealth" w="lg" len="lg"/>
          </a:ln>
        </p:spPr>
      </p:cxnSp>
    </p:spTree>
  </p:cSld>
  <p:clrMapOvr>
    <a:masterClrMapping/>
  </p:clrMapOvr>
  <p:transition xmlns:p14="http://schemas.microsoft.com/office/powerpoint/2010/main" spd="slow">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61"/>
        <p:cNvGrpSpPr/>
        <p:nvPr/>
      </p:nvGrpSpPr>
      <p:grpSpPr>
        <a:xfrm>
          <a:off x="0" y="0"/>
          <a:ext cx="0" cy="0"/>
          <a:chOff x="0" y="0"/>
          <a:chExt cx="0" cy="0"/>
        </a:xfrm>
      </p:grpSpPr>
      <p:sp>
        <p:nvSpPr>
          <p:cNvPr id="5" name="Shape 862"/>
          <p:cNvSpPr txBox="1"/>
          <p:nvPr/>
        </p:nvSpPr>
        <p:spPr>
          <a:xfrm>
            <a:off x="333750" y="284548"/>
            <a:ext cx="8555399" cy="6548052"/>
          </a:xfrm>
          <a:prstGeom prst="rect">
            <a:avLst/>
          </a:prstGeom>
          <a:noFill/>
          <a:ln>
            <a:noFill/>
          </a:ln>
        </p:spPr>
        <p:txBody>
          <a:bodyPr lIns="91425" tIns="91425" rIns="91425" bIns="91425" anchor="t" anchorCtr="0">
            <a:noAutofit/>
          </a:bodyPr>
          <a:lstStyle/>
          <a:p>
            <a:pPr rtl="0">
              <a:spcBef>
                <a:spcPts val="0"/>
              </a:spcBef>
              <a:buNone/>
            </a:pPr>
            <a:r>
              <a:rPr lang="en-US" sz="2800" b="1" dirty="0"/>
              <a:t>Why Iowa?</a:t>
            </a:r>
            <a:r>
              <a:rPr lang="en-US" sz="2800" b="1" dirty="0" smtClean="0"/>
              <a:t>?</a:t>
            </a:r>
          </a:p>
          <a:p>
            <a:pPr rtl="0">
              <a:spcBef>
                <a:spcPts val="0"/>
              </a:spcBef>
              <a:buNone/>
            </a:pPr>
            <a:endParaRPr lang="en-US" sz="1000" dirty="0"/>
          </a:p>
          <a:p>
            <a:pPr rtl="0">
              <a:spcBef>
                <a:spcPts val="0"/>
              </a:spcBef>
              <a:buNone/>
            </a:pPr>
            <a:r>
              <a:rPr lang="en-US" sz="2800" dirty="0" smtClean="0"/>
              <a:t>USDA-ARS projects: </a:t>
            </a:r>
            <a:r>
              <a:rPr lang="en-US" sz="2800" dirty="0" err="1" smtClean="0"/>
              <a:t>SoyBase</a:t>
            </a:r>
            <a:r>
              <a:rPr lang="en-US" sz="2800" dirty="0" smtClean="0"/>
              <a:t>, </a:t>
            </a:r>
          </a:p>
          <a:p>
            <a:pPr rtl="0">
              <a:spcBef>
                <a:spcPts val="0"/>
              </a:spcBef>
              <a:buNone/>
            </a:pPr>
            <a:r>
              <a:rPr lang="en-US" sz="2800" dirty="0" smtClean="0"/>
              <a:t>  Legume Information System</a:t>
            </a:r>
          </a:p>
          <a:p>
            <a:pPr rtl="0">
              <a:spcBef>
                <a:spcPts val="0"/>
              </a:spcBef>
              <a:buNone/>
            </a:pPr>
            <a:endParaRPr lang="en-US" sz="1000" dirty="0"/>
          </a:p>
          <a:p>
            <a:pPr rtl="0">
              <a:spcBef>
                <a:spcPts val="0"/>
              </a:spcBef>
              <a:buNone/>
            </a:pPr>
            <a:endParaRPr sz="2800" b="1" dirty="0"/>
          </a:p>
        </p:txBody>
      </p:sp>
      <p:pic>
        <p:nvPicPr>
          <p:cNvPr id="4" name="Shape 864"/>
          <p:cNvPicPr preferRelativeResize="0"/>
          <p:nvPr/>
        </p:nvPicPr>
        <p:blipFill>
          <a:blip r:embed="rId3">
            <a:alphaModFix/>
          </a:blip>
          <a:stretch>
            <a:fillRect/>
          </a:stretch>
        </p:blipFill>
        <p:spPr>
          <a:xfrm>
            <a:off x="7105410" y="1174348"/>
            <a:ext cx="751806" cy="533400"/>
          </a:xfrm>
          <a:prstGeom prst="rect">
            <a:avLst/>
          </a:prstGeom>
          <a:noFill/>
          <a:ln>
            <a:noFill/>
          </a:ln>
        </p:spPr>
      </p:pic>
      <p:pic>
        <p:nvPicPr>
          <p:cNvPr id="6" name="Shape 865"/>
          <p:cNvPicPr preferRelativeResize="0"/>
          <p:nvPr/>
        </p:nvPicPr>
        <p:blipFill>
          <a:blip r:embed="rId4">
            <a:alphaModFix/>
          </a:blip>
          <a:stretch>
            <a:fillRect/>
          </a:stretch>
        </p:blipFill>
        <p:spPr>
          <a:xfrm>
            <a:off x="7024191" y="418382"/>
            <a:ext cx="833025" cy="628282"/>
          </a:xfrm>
          <a:prstGeom prst="rect">
            <a:avLst/>
          </a:prstGeom>
          <a:noFill/>
          <a:ln>
            <a:noFill/>
          </a:ln>
        </p:spPr>
      </p:pic>
    </p:spTree>
    <p:extLst>
      <p:ext uri="{BB962C8B-B14F-4D97-AF65-F5344CB8AC3E}">
        <p14:creationId xmlns:p14="http://schemas.microsoft.com/office/powerpoint/2010/main" val="3730504485"/>
      </p:ext>
    </p:extLst>
  </p:cSld>
  <p:clrMapOvr>
    <a:masterClrMapping/>
  </p:clrMapOvr>
  <p:transition xmlns:p14="http://schemas.microsoft.com/office/powerpoint/2010/main" spd="slow">
    <p:cut/>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44"/>
        <p:cNvGrpSpPr/>
        <p:nvPr/>
      </p:nvGrpSpPr>
      <p:grpSpPr>
        <a:xfrm>
          <a:off x="0" y="0"/>
          <a:ext cx="0" cy="0"/>
          <a:chOff x="0" y="0"/>
          <a:chExt cx="0" cy="0"/>
        </a:xfrm>
      </p:grpSpPr>
      <p:grpSp>
        <p:nvGrpSpPr>
          <p:cNvPr id="445" name="Shape 445"/>
          <p:cNvGrpSpPr/>
          <p:nvPr/>
        </p:nvGrpSpPr>
        <p:grpSpPr>
          <a:xfrm>
            <a:off x="72053" y="0"/>
            <a:ext cx="9006646" cy="1037465"/>
            <a:chOff x="72053" y="4143398"/>
            <a:chExt cx="9006646" cy="1037465"/>
          </a:xfrm>
        </p:grpSpPr>
        <p:pic>
          <p:nvPicPr>
            <p:cNvPr id="446" name="Shape 446"/>
            <p:cNvPicPr preferRelativeResize="0"/>
            <p:nvPr/>
          </p:nvPicPr>
          <p:blipFill rotWithShape="1">
            <a:blip r:embed="rId3">
              <a:alphaModFix/>
            </a:blip>
            <a:srcRect l="44679" t="2983" b="58461"/>
            <a:stretch/>
          </p:blipFill>
          <p:spPr>
            <a:xfrm>
              <a:off x="72053" y="4143398"/>
              <a:ext cx="9006646" cy="1037465"/>
            </a:xfrm>
            <a:prstGeom prst="rect">
              <a:avLst/>
            </a:prstGeom>
            <a:noFill/>
            <a:ln>
              <a:noFill/>
            </a:ln>
          </p:spPr>
        </p:pic>
        <p:pic>
          <p:nvPicPr>
            <p:cNvPr id="447" name="Shape 447"/>
            <p:cNvPicPr preferRelativeResize="0"/>
            <p:nvPr/>
          </p:nvPicPr>
          <p:blipFill rotWithShape="1">
            <a:blip r:embed="rId4">
              <a:alphaModFix/>
            </a:blip>
            <a:srcRect/>
            <a:stretch/>
          </p:blipFill>
          <p:spPr>
            <a:xfrm>
              <a:off x="72054" y="4143398"/>
              <a:ext cx="411691" cy="354054"/>
            </a:xfrm>
            <a:prstGeom prst="rect">
              <a:avLst/>
            </a:prstGeom>
            <a:noFill/>
            <a:ln>
              <a:noFill/>
            </a:ln>
          </p:spPr>
        </p:pic>
      </p:grpSp>
      <p:sp>
        <p:nvSpPr>
          <p:cNvPr id="448" name="Shape 448"/>
          <p:cNvSpPr txBox="1"/>
          <p:nvPr/>
        </p:nvSpPr>
        <p:spPr>
          <a:xfrm>
            <a:off x="549406" y="89971"/>
            <a:ext cx="8448235" cy="707886"/>
          </a:xfrm>
          <a:prstGeom prst="rect">
            <a:avLst/>
          </a:prstGeom>
          <a:noFill/>
          <a:ln>
            <a:noFill/>
          </a:ln>
        </p:spPr>
        <p:txBody>
          <a:bodyPr lIns="91425" tIns="45700" rIns="91425" bIns="45700" anchor="t" anchorCtr="0">
            <a:noAutofit/>
          </a:bodyPr>
          <a:lstStyle/>
          <a:p>
            <a:pPr lvl="0">
              <a:buSzPct val="25000"/>
            </a:pPr>
            <a:r>
              <a:rPr lang="en" sz="4000" dirty="0">
                <a:solidFill>
                  <a:schemeClr val="lt1"/>
                </a:solidFill>
                <a:latin typeface="Calibri"/>
                <a:ea typeface="Calibri"/>
                <a:cs typeface="Calibri"/>
                <a:sym typeface="Calibri"/>
              </a:rPr>
              <a:t>Example</a:t>
            </a:r>
            <a:r>
              <a:rPr lang="en-US" sz="4000" dirty="0">
                <a:solidFill>
                  <a:schemeClr val="lt1"/>
                </a:solidFill>
                <a:latin typeface="Calibri"/>
                <a:ea typeface="Calibri"/>
                <a:cs typeface="Calibri"/>
                <a:sym typeface="Calibri"/>
              </a:rPr>
              <a:t> 1: ... </a:t>
            </a:r>
            <a:r>
              <a:rPr lang="en" sz="4000" b="0" i="0" u="none" strike="noStrike" cap="none" baseline="0" dirty="0" smtClean="0">
                <a:solidFill>
                  <a:schemeClr val="lt1"/>
                </a:solidFill>
                <a:latin typeface="Calibri"/>
                <a:ea typeface="Calibri"/>
                <a:cs typeface="Calibri"/>
                <a:sym typeface="Calibri"/>
              </a:rPr>
              <a:t> </a:t>
            </a:r>
            <a:r>
              <a:rPr lang="en-US" sz="4000" dirty="0" smtClean="0">
                <a:solidFill>
                  <a:schemeClr val="lt1"/>
                </a:solidFill>
                <a:latin typeface="Calibri"/>
                <a:ea typeface="Calibri"/>
                <a:cs typeface="Calibri"/>
                <a:sym typeface="Calibri"/>
              </a:rPr>
              <a:t>about related genes ...</a:t>
            </a:r>
            <a:r>
              <a:rPr lang="en" sz="4000" b="0" i="0" u="none" strike="noStrike" cap="none" baseline="0" dirty="0" smtClean="0">
                <a:solidFill>
                  <a:schemeClr val="lt1"/>
                </a:solidFill>
                <a:latin typeface="Calibri"/>
                <a:ea typeface="Calibri"/>
                <a:cs typeface="Calibri"/>
                <a:sym typeface="Calibri"/>
              </a:rPr>
              <a:t> </a:t>
            </a:r>
            <a:endParaRPr lang="en" sz="4000" b="0" i="0" u="none" strike="noStrike" cap="none" baseline="0" dirty="0">
              <a:solidFill>
                <a:schemeClr val="lt1"/>
              </a:solidFill>
              <a:latin typeface="Calibri"/>
              <a:ea typeface="Calibri"/>
              <a:cs typeface="Calibri"/>
              <a:sym typeface="Calibri"/>
            </a:endParaRPr>
          </a:p>
        </p:txBody>
      </p:sp>
      <p:sp>
        <p:nvSpPr>
          <p:cNvPr id="449" name="Shape 449"/>
          <p:cNvSpPr/>
          <p:nvPr/>
        </p:nvSpPr>
        <p:spPr>
          <a:xfrm>
            <a:off x="5710214" y="1237488"/>
            <a:ext cx="3368486" cy="4977609"/>
          </a:xfrm>
          <a:prstGeom prst="roundRect">
            <a:avLst>
              <a:gd name="adj" fmla="val 16667"/>
            </a:avLst>
          </a:prstGeom>
          <a:noFill/>
          <a:ln w="9525" cap="flat">
            <a:solidFill>
              <a:srgbClr val="FFFFFF"/>
            </a:solidFill>
            <a:prstDash val="solid"/>
            <a:round/>
            <a:headEnd type="none" w="med" len="med"/>
            <a:tailEnd type="none" w="med" len="med"/>
          </a:ln>
        </p:spPr>
        <p:txBody>
          <a:bodyPr lIns="91425" tIns="45700" rIns="91425" bIns="45700" anchor="t" anchorCtr="0">
            <a:noAutofit/>
          </a:bodyPr>
          <a:lstStyle/>
          <a:p>
            <a:pPr marR="0" lvl="0" indent="-285750" algn="l" rtl="0">
              <a:spcBef>
                <a:spcPts val="0"/>
              </a:spcBef>
              <a:buClr>
                <a:schemeClr val="dk1"/>
              </a:buClr>
              <a:buSzPct val="100000"/>
              <a:buFont typeface="Arial"/>
              <a:buChar char="•"/>
            </a:pPr>
            <a:r>
              <a:rPr lang="en" sz="2400" b="0" i="0" u="none" strike="noStrike" cap="none" baseline="0" dirty="0">
                <a:solidFill>
                  <a:schemeClr val="dk1"/>
                </a:solidFill>
                <a:latin typeface="Calibri"/>
                <a:ea typeface="Calibri"/>
                <a:cs typeface="Calibri"/>
                <a:sym typeface="Calibri"/>
              </a:rPr>
              <a:t>Do a Gene Search (</a:t>
            </a:r>
            <a:r>
              <a:rPr lang="en" sz="2400" b="0" i="0" u="none" strike="noStrike" cap="none" baseline="0" dirty="0">
                <a:solidFill>
                  <a:srgbClr val="0000FF"/>
                </a:solidFill>
                <a:latin typeface="Calibri"/>
                <a:ea typeface="Calibri"/>
                <a:cs typeface="Calibri"/>
                <a:sym typeface="Calibri"/>
              </a:rPr>
              <a:t>Aradu.KG444</a:t>
            </a:r>
            <a:r>
              <a:rPr lang="en" sz="2400" b="0" i="0" u="none" strike="noStrike" cap="none" baseline="0" dirty="0">
                <a:solidFill>
                  <a:schemeClr val="dk1"/>
                </a:solidFill>
                <a:latin typeface="Calibri"/>
                <a:ea typeface="Calibri"/>
                <a:cs typeface="Calibri"/>
                <a:sym typeface="Calibri"/>
              </a:rPr>
              <a:t>)</a:t>
            </a:r>
          </a:p>
          <a:p>
            <a:pPr marL="285750" lvl="0" indent="-285750">
              <a:buClr>
                <a:schemeClr val="dk1"/>
              </a:buClr>
              <a:buSzPct val="100000"/>
              <a:buFont typeface="Arial"/>
              <a:buChar char="•"/>
            </a:pPr>
            <a:r>
              <a:rPr lang="en-US" sz="2400" dirty="0" smtClean="0">
                <a:solidFill>
                  <a:schemeClr val="dk1"/>
                </a:solidFill>
                <a:latin typeface="Calibri"/>
                <a:ea typeface="Calibri"/>
                <a:cs typeface="Calibri"/>
                <a:sym typeface="Calibri"/>
              </a:rPr>
              <a:t>Leads to many other resources</a:t>
            </a:r>
            <a:r>
              <a:rPr lang="en" sz="2400" dirty="0" smtClean="0">
                <a:solidFill>
                  <a:schemeClr val="dk1"/>
                </a:solidFill>
                <a:latin typeface="Calibri"/>
                <a:ea typeface="Calibri"/>
                <a:cs typeface="Calibri"/>
                <a:sym typeface="Calibri"/>
              </a:rPr>
              <a:t> </a:t>
            </a:r>
            <a:r>
              <a:rPr lang="en" sz="2400" dirty="0">
                <a:solidFill>
                  <a:schemeClr val="dk1"/>
                </a:solidFill>
                <a:latin typeface="Calibri"/>
                <a:ea typeface="Calibri"/>
                <a:cs typeface="Calibri"/>
                <a:sym typeface="Calibri"/>
              </a:rPr>
              <a:t>using membership in a  gene family </a:t>
            </a:r>
          </a:p>
          <a:p>
            <a:pPr marL="742950" lvl="1" indent="-285750">
              <a:buClr>
                <a:schemeClr val="dk1"/>
              </a:buClr>
              <a:buSzPct val="100000"/>
              <a:buFont typeface="Arial"/>
              <a:buChar char="•"/>
            </a:pPr>
            <a:r>
              <a:rPr lang="en" sz="2400" dirty="0">
                <a:solidFill>
                  <a:schemeClr val="dk1"/>
                </a:solidFill>
                <a:latin typeface="Calibri"/>
                <a:ea typeface="Calibri"/>
                <a:cs typeface="Calibri"/>
                <a:sym typeface="Calibri"/>
              </a:rPr>
              <a:t>represented in 11 other </a:t>
            </a:r>
            <a:r>
              <a:rPr lang="en" sz="2400" dirty="0" smtClean="0">
                <a:solidFill>
                  <a:schemeClr val="dk1"/>
                </a:solidFill>
                <a:latin typeface="Calibri"/>
                <a:ea typeface="Calibri"/>
                <a:cs typeface="Calibri"/>
                <a:sym typeface="Calibri"/>
              </a:rPr>
              <a:t>species</a:t>
            </a:r>
            <a:endParaRPr lang="en" sz="2400" dirty="0">
              <a:solidFill>
                <a:schemeClr val="dk1"/>
              </a:solidFill>
              <a:latin typeface="Calibri"/>
              <a:ea typeface="Calibri"/>
              <a:cs typeface="Calibri"/>
              <a:sym typeface="Calibri"/>
            </a:endParaRPr>
          </a:p>
        </p:txBody>
      </p:sp>
      <p:pic>
        <p:nvPicPr>
          <p:cNvPr id="12" name="Shape 465"/>
          <p:cNvPicPr preferRelativeResize="0"/>
          <p:nvPr/>
        </p:nvPicPr>
        <p:blipFill rotWithShape="1">
          <a:blip r:embed="rId5">
            <a:alphaModFix/>
          </a:blip>
          <a:srcRect r="6730" b="28216"/>
          <a:stretch/>
        </p:blipFill>
        <p:spPr>
          <a:xfrm>
            <a:off x="72053" y="1093375"/>
            <a:ext cx="5664357" cy="5485225"/>
          </a:xfrm>
          <a:prstGeom prst="rect">
            <a:avLst/>
          </a:prstGeom>
          <a:noFill/>
          <a:ln>
            <a:noFill/>
          </a:ln>
        </p:spPr>
      </p:pic>
      <p:pic>
        <p:nvPicPr>
          <p:cNvPr id="14" name="Shape 466"/>
          <p:cNvPicPr preferRelativeResize="0"/>
          <p:nvPr/>
        </p:nvPicPr>
        <p:blipFill rotWithShape="1">
          <a:blip r:embed="rId6">
            <a:alphaModFix/>
          </a:blip>
          <a:srcRect/>
          <a:stretch/>
        </p:blipFill>
        <p:spPr>
          <a:xfrm>
            <a:off x="6634044" y="4634988"/>
            <a:ext cx="2032677" cy="1842012"/>
          </a:xfrm>
          <a:prstGeom prst="rect">
            <a:avLst/>
          </a:prstGeom>
          <a:noFill/>
          <a:ln>
            <a:noFill/>
          </a:ln>
        </p:spPr>
      </p:pic>
    </p:spTree>
    <p:extLst>
      <p:ext uri="{BB962C8B-B14F-4D97-AF65-F5344CB8AC3E}">
        <p14:creationId xmlns:p14="http://schemas.microsoft.com/office/powerpoint/2010/main" val="1155086707"/>
      </p:ext>
    </p:extLst>
  </p:cSld>
  <p:clrMapOvr>
    <a:masterClrMapping/>
  </p:clrMapOvr>
  <p:transition xmlns:p14="http://schemas.microsoft.com/office/powerpoint/2010/main" spd="slow">
    <p:cut/>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71"/>
        <p:cNvGrpSpPr/>
        <p:nvPr/>
      </p:nvGrpSpPr>
      <p:grpSpPr>
        <a:xfrm>
          <a:off x="0" y="0"/>
          <a:ext cx="0" cy="0"/>
          <a:chOff x="0" y="0"/>
          <a:chExt cx="0" cy="0"/>
        </a:xfrm>
      </p:grpSpPr>
      <p:grpSp>
        <p:nvGrpSpPr>
          <p:cNvPr id="472" name="Shape 472"/>
          <p:cNvGrpSpPr/>
          <p:nvPr/>
        </p:nvGrpSpPr>
        <p:grpSpPr>
          <a:xfrm>
            <a:off x="72053" y="0"/>
            <a:ext cx="9006646" cy="1037465"/>
            <a:chOff x="72053" y="4143398"/>
            <a:chExt cx="9006646" cy="1037465"/>
          </a:xfrm>
        </p:grpSpPr>
        <p:pic>
          <p:nvPicPr>
            <p:cNvPr id="473" name="Shape 473"/>
            <p:cNvPicPr preferRelativeResize="0"/>
            <p:nvPr/>
          </p:nvPicPr>
          <p:blipFill rotWithShape="1">
            <a:blip r:embed="rId3">
              <a:alphaModFix/>
            </a:blip>
            <a:srcRect l="44679" t="2983" b="58461"/>
            <a:stretch/>
          </p:blipFill>
          <p:spPr>
            <a:xfrm>
              <a:off x="72053" y="4143398"/>
              <a:ext cx="9006646" cy="1037465"/>
            </a:xfrm>
            <a:prstGeom prst="rect">
              <a:avLst/>
            </a:prstGeom>
            <a:noFill/>
            <a:ln>
              <a:noFill/>
            </a:ln>
          </p:spPr>
        </p:pic>
        <p:pic>
          <p:nvPicPr>
            <p:cNvPr id="474" name="Shape 474"/>
            <p:cNvPicPr preferRelativeResize="0"/>
            <p:nvPr/>
          </p:nvPicPr>
          <p:blipFill rotWithShape="1">
            <a:blip r:embed="rId4">
              <a:alphaModFix/>
            </a:blip>
            <a:srcRect/>
            <a:stretch/>
          </p:blipFill>
          <p:spPr>
            <a:xfrm>
              <a:off x="72054" y="4143398"/>
              <a:ext cx="411691" cy="354054"/>
            </a:xfrm>
            <a:prstGeom prst="rect">
              <a:avLst/>
            </a:prstGeom>
            <a:noFill/>
            <a:ln>
              <a:noFill/>
            </a:ln>
          </p:spPr>
        </p:pic>
      </p:grpSp>
      <p:pic>
        <p:nvPicPr>
          <p:cNvPr id="478" name="Shape 478"/>
          <p:cNvPicPr preferRelativeResize="0"/>
          <p:nvPr/>
        </p:nvPicPr>
        <p:blipFill rotWithShape="1">
          <a:blip r:embed="rId5">
            <a:alphaModFix/>
          </a:blip>
          <a:srcRect/>
          <a:stretch/>
        </p:blipFill>
        <p:spPr>
          <a:xfrm>
            <a:off x="72053" y="2215886"/>
            <a:ext cx="8412209" cy="3088026"/>
          </a:xfrm>
          <a:prstGeom prst="rect">
            <a:avLst/>
          </a:prstGeom>
          <a:noFill/>
          <a:ln>
            <a:noFill/>
          </a:ln>
        </p:spPr>
      </p:pic>
      <p:sp>
        <p:nvSpPr>
          <p:cNvPr id="479" name="Shape 479"/>
          <p:cNvSpPr/>
          <p:nvPr/>
        </p:nvSpPr>
        <p:spPr>
          <a:xfrm>
            <a:off x="7466511" y="3873176"/>
            <a:ext cx="954703" cy="1143937"/>
          </a:xfrm>
          <a:prstGeom prst="ellipse">
            <a:avLst/>
          </a:prstGeom>
          <a:noFill/>
          <a:ln w="28575" cap="flat">
            <a:solidFill>
              <a:srgbClr val="FF0000"/>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Calibri"/>
              <a:ea typeface="Calibri"/>
              <a:cs typeface="Calibri"/>
              <a:sym typeface="Calibri"/>
            </a:endParaRPr>
          </a:p>
        </p:txBody>
      </p:sp>
      <p:sp>
        <p:nvSpPr>
          <p:cNvPr id="10" name="Shape 448"/>
          <p:cNvSpPr txBox="1"/>
          <p:nvPr/>
        </p:nvSpPr>
        <p:spPr>
          <a:xfrm>
            <a:off x="549406" y="89971"/>
            <a:ext cx="8448235" cy="707886"/>
          </a:xfrm>
          <a:prstGeom prst="rect">
            <a:avLst/>
          </a:prstGeom>
          <a:noFill/>
          <a:ln>
            <a:noFill/>
          </a:ln>
        </p:spPr>
        <p:txBody>
          <a:bodyPr lIns="91425" tIns="45700" rIns="91425" bIns="45700" anchor="t" anchorCtr="0">
            <a:noAutofit/>
          </a:bodyPr>
          <a:lstStyle/>
          <a:p>
            <a:pPr lvl="0">
              <a:buSzPct val="25000"/>
            </a:pPr>
            <a:r>
              <a:rPr lang="en" sz="4000" dirty="0">
                <a:solidFill>
                  <a:schemeClr val="lt1"/>
                </a:solidFill>
                <a:latin typeface="Calibri"/>
                <a:ea typeface="Calibri"/>
                <a:cs typeface="Calibri"/>
                <a:sym typeface="Calibri"/>
              </a:rPr>
              <a:t>Example</a:t>
            </a:r>
            <a:r>
              <a:rPr lang="en-US" sz="4000" dirty="0">
                <a:solidFill>
                  <a:schemeClr val="lt1"/>
                </a:solidFill>
                <a:latin typeface="Calibri"/>
                <a:ea typeface="Calibri"/>
                <a:cs typeface="Calibri"/>
                <a:sym typeface="Calibri"/>
              </a:rPr>
              <a:t> 1: ... </a:t>
            </a:r>
            <a:r>
              <a:rPr lang="en" sz="4000" b="0" i="0" u="none" strike="noStrike" cap="none" baseline="0" dirty="0" smtClean="0">
                <a:solidFill>
                  <a:schemeClr val="lt1"/>
                </a:solidFill>
                <a:latin typeface="Calibri"/>
                <a:ea typeface="Calibri"/>
                <a:cs typeface="Calibri"/>
                <a:sym typeface="Calibri"/>
              </a:rPr>
              <a:t> </a:t>
            </a:r>
            <a:r>
              <a:rPr lang="en-US" sz="4000" dirty="0" smtClean="0">
                <a:solidFill>
                  <a:schemeClr val="lt1"/>
                </a:solidFill>
                <a:latin typeface="Calibri"/>
                <a:ea typeface="Calibri"/>
                <a:cs typeface="Calibri"/>
                <a:sym typeface="Calibri"/>
              </a:rPr>
              <a:t>e.g. soybean expression</a:t>
            </a:r>
            <a:r>
              <a:rPr lang="en" sz="4000" b="0" i="0" u="none" strike="noStrike" cap="none" baseline="0" dirty="0" smtClean="0">
                <a:solidFill>
                  <a:schemeClr val="lt1"/>
                </a:solidFill>
                <a:latin typeface="Calibri"/>
                <a:ea typeface="Calibri"/>
                <a:cs typeface="Calibri"/>
                <a:sym typeface="Calibri"/>
              </a:rPr>
              <a:t> </a:t>
            </a:r>
            <a:endParaRPr lang="en" sz="4000" b="0" i="0" u="none" strike="noStrike" cap="none" baseline="0" dirty="0">
              <a:solidFill>
                <a:schemeClr val="lt1"/>
              </a:solidFill>
              <a:latin typeface="Calibri"/>
              <a:ea typeface="Calibri"/>
              <a:cs typeface="Calibri"/>
              <a:sym typeface="Calibri"/>
            </a:endParaRPr>
          </a:p>
        </p:txBody>
      </p:sp>
    </p:spTree>
  </p:cSld>
  <p:clrMapOvr>
    <a:masterClrMapping/>
  </p:clrMapOvr>
  <p:transition xmlns:p14="http://schemas.microsoft.com/office/powerpoint/2010/main" spd="slow">
    <p:cut/>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84"/>
        <p:cNvGrpSpPr/>
        <p:nvPr/>
      </p:nvGrpSpPr>
      <p:grpSpPr>
        <a:xfrm>
          <a:off x="0" y="0"/>
          <a:ext cx="0" cy="0"/>
          <a:chOff x="0" y="0"/>
          <a:chExt cx="0" cy="0"/>
        </a:xfrm>
      </p:grpSpPr>
      <p:grpSp>
        <p:nvGrpSpPr>
          <p:cNvPr id="485" name="Shape 485"/>
          <p:cNvGrpSpPr/>
          <p:nvPr/>
        </p:nvGrpSpPr>
        <p:grpSpPr>
          <a:xfrm>
            <a:off x="72053" y="0"/>
            <a:ext cx="9006646" cy="1037465"/>
            <a:chOff x="72053" y="4143398"/>
            <a:chExt cx="9006646" cy="1037465"/>
          </a:xfrm>
        </p:grpSpPr>
        <p:pic>
          <p:nvPicPr>
            <p:cNvPr id="486" name="Shape 486"/>
            <p:cNvPicPr preferRelativeResize="0"/>
            <p:nvPr/>
          </p:nvPicPr>
          <p:blipFill rotWithShape="1">
            <a:blip r:embed="rId3">
              <a:alphaModFix/>
            </a:blip>
            <a:srcRect l="44679" t="2983" b="58461"/>
            <a:stretch/>
          </p:blipFill>
          <p:spPr>
            <a:xfrm>
              <a:off x="72053" y="4143398"/>
              <a:ext cx="9006646" cy="1037465"/>
            </a:xfrm>
            <a:prstGeom prst="rect">
              <a:avLst/>
            </a:prstGeom>
            <a:noFill/>
            <a:ln>
              <a:noFill/>
            </a:ln>
          </p:spPr>
        </p:pic>
        <p:pic>
          <p:nvPicPr>
            <p:cNvPr id="487" name="Shape 487"/>
            <p:cNvPicPr preferRelativeResize="0"/>
            <p:nvPr/>
          </p:nvPicPr>
          <p:blipFill rotWithShape="1">
            <a:blip r:embed="rId4">
              <a:alphaModFix/>
            </a:blip>
            <a:srcRect/>
            <a:stretch/>
          </p:blipFill>
          <p:spPr>
            <a:xfrm>
              <a:off x="72054" y="4143398"/>
              <a:ext cx="411691" cy="354054"/>
            </a:xfrm>
            <a:prstGeom prst="rect">
              <a:avLst/>
            </a:prstGeom>
            <a:noFill/>
            <a:ln>
              <a:noFill/>
            </a:ln>
          </p:spPr>
        </p:pic>
      </p:grpSp>
      <p:sp>
        <p:nvSpPr>
          <p:cNvPr id="489" name="Shape 489"/>
          <p:cNvSpPr/>
          <p:nvPr/>
        </p:nvSpPr>
        <p:spPr>
          <a:xfrm>
            <a:off x="72054" y="1126771"/>
            <a:ext cx="9006646" cy="3259825"/>
          </a:xfrm>
          <a:prstGeom prst="roundRect">
            <a:avLst>
              <a:gd name="adj" fmla="val 16667"/>
            </a:avLst>
          </a:prstGeom>
          <a:noFill/>
          <a:ln w="9525" cap="flat">
            <a:solidFill>
              <a:srgbClr val="FFFFFF"/>
            </a:solidFill>
            <a:prstDash val="solid"/>
            <a:round/>
            <a:headEnd type="none" w="med" len="med"/>
            <a:tailEnd type="none" w="med" len="med"/>
          </a:ln>
        </p:spPr>
        <p:txBody>
          <a:bodyPr lIns="91425" tIns="45700" rIns="91425" bIns="45700" anchor="t" anchorCtr="0">
            <a:noAutofit/>
          </a:bodyPr>
          <a:lstStyle/>
          <a:p>
            <a:pPr marR="0" lvl="0" algn="l" rtl="0">
              <a:spcBef>
                <a:spcPts val="0"/>
              </a:spcBef>
              <a:buClr>
                <a:schemeClr val="dk1"/>
              </a:buClr>
              <a:buSzPct val="100000"/>
            </a:pPr>
            <a:r>
              <a:rPr lang="en-US" sz="3200" b="0" i="0" u="none" strike="noStrike" cap="none" baseline="0" dirty="0" smtClean="0">
                <a:solidFill>
                  <a:schemeClr val="dk1"/>
                </a:solidFill>
                <a:latin typeface="Calibri"/>
                <a:ea typeface="Calibri"/>
                <a:cs typeface="Calibri"/>
                <a:sym typeface="Calibri"/>
              </a:rPr>
              <a:t>S</a:t>
            </a:r>
            <a:r>
              <a:rPr lang="en" sz="3200" b="0" i="0" u="none" strike="noStrike" cap="none" baseline="0" dirty="0" smtClean="0">
                <a:solidFill>
                  <a:schemeClr val="dk1"/>
                </a:solidFill>
                <a:latin typeface="Calibri"/>
                <a:ea typeface="Calibri"/>
                <a:cs typeface="Calibri"/>
                <a:sym typeface="Calibri"/>
              </a:rPr>
              <a:t>tarting </a:t>
            </a:r>
            <a:r>
              <a:rPr lang="en" sz="3200" b="0" i="0" u="none" strike="noStrike" cap="none" baseline="0" dirty="0">
                <a:solidFill>
                  <a:schemeClr val="dk1"/>
                </a:solidFill>
                <a:latin typeface="Calibri"/>
                <a:ea typeface="Calibri"/>
                <a:cs typeface="Calibri"/>
                <a:sym typeface="Calibri"/>
              </a:rPr>
              <a:t>from </a:t>
            </a:r>
            <a:r>
              <a:rPr lang="en" sz="3200" b="0" i="0" u="none" strike="noStrike" cap="none" baseline="0" dirty="0" smtClean="0">
                <a:solidFill>
                  <a:schemeClr val="dk1"/>
                </a:solidFill>
                <a:latin typeface="Calibri"/>
                <a:ea typeface="Calibri"/>
                <a:cs typeface="Calibri"/>
                <a:sym typeface="Calibri"/>
              </a:rPr>
              <a:t>a</a:t>
            </a:r>
            <a:r>
              <a:rPr lang="en-US" sz="3200" b="0" i="0" u="none" strike="noStrike" cap="none" baseline="0" dirty="0" smtClean="0">
                <a:solidFill>
                  <a:schemeClr val="dk1"/>
                </a:solidFill>
                <a:latin typeface="Calibri"/>
                <a:ea typeface="Calibri"/>
                <a:cs typeface="Calibri"/>
                <a:sym typeface="Calibri"/>
              </a:rPr>
              <a:t> </a:t>
            </a:r>
            <a:r>
              <a:rPr lang="en-US" sz="3200" b="0" i="0" u="none" strike="noStrike" cap="none" baseline="0" dirty="0" err="1" smtClean="0">
                <a:solidFill>
                  <a:schemeClr val="dk1"/>
                </a:solidFill>
                <a:latin typeface="Calibri"/>
                <a:ea typeface="Calibri"/>
                <a:cs typeface="Calibri"/>
                <a:sym typeface="Calibri"/>
              </a:rPr>
              <a:t>Medicago</a:t>
            </a:r>
            <a:r>
              <a:rPr lang="en" sz="3200" b="0" i="0" u="none" strike="noStrike" cap="none" baseline="0" dirty="0" smtClean="0">
                <a:solidFill>
                  <a:schemeClr val="dk1"/>
                </a:solidFill>
                <a:latin typeface="Calibri"/>
                <a:ea typeface="Calibri"/>
                <a:cs typeface="Calibri"/>
                <a:sym typeface="Calibri"/>
              </a:rPr>
              <a:t> sequence</a:t>
            </a:r>
            <a:r>
              <a:rPr lang="en-US" sz="3200" b="0" i="0" u="none" strike="noStrike" cap="none" baseline="0" dirty="0" smtClean="0">
                <a:solidFill>
                  <a:schemeClr val="dk1"/>
                </a:solidFill>
                <a:latin typeface="Calibri"/>
                <a:ea typeface="Calibri"/>
                <a:cs typeface="Calibri"/>
                <a:sym typeface="Calibri"/>
              </a:rPr>
              <a:t>, identify candidate peanut genes</a:t>
            </a:r>
            <a:r>
              <a:rPr lang="en" sz="3200" b="0" i="0" u="none" strike="noStrike" cap="none" baseline="0" dirty="0" smtClean="0">
                <a:solidFill>
                  <a:schemeClr val="dk1"/>
                </a:solidFill>
                <a:latin typeface="Calibri"/>
                <a:ea typeface="Calibri"/>
                <a:cs typeface="Calibri"/>
                <a:sym typeface="Calibri"/>
              </a:rPr>
              <a:t>.</a:t>
            </a:r>
            <a:endParaRPr lang="en" sz="3200" b="0" i="0" u="none" strike="noStrike" cap="none" baseline="0" dirty="0">
              <a:solidFill>
                <a:schemeClr val="dk1"/>
              </a:solidFill>
              <a:latin typeface="Calibri"/>
              <a:ea typeface="Calibri"/>
              <a:cs typeface="Calibri"/>
              <a:sym typeface="Calibri"/>
            </a:endParaRPr>
          </a:p>
          <a:p>
            <a:pPr marL="742950" marR="0" lvl="1" indent="-285750" algn="l" rtl="0">
              <a:spcBef>
                <a:spcPts val="0"/>
              </a:spcBef>
              <a:buClr>
                <a:schemeClr val="dk1"/>
              </a:buClr>
              <a:buSzPct val="100000"/>
              <a:buFont typeface="Arial"/>
              <a:buChar char="•"/>
            </a:pPr>
            <a:endParaRPr lang="en-US" sz="1000" b="0" i="0" u="none" strike="noStrike" cap="none" baseline="0" dirty="0" smtClean="0">
              <a:solidFill>
                <a:schemeClr val="dk1"/>
              </a:solidFill>
              <a:latin typeface="Calibri"/>
              <a:ea typeface="Calibri"/>
              <a:cs typeface="Calibri"/>
              <a:sym typeface="Calibri"/>
            </a:endParaRPr>
          </a:p>
          <a:p>
            <a:pPr marL="742950" marR="0" lvl="1" indent="-285750" algn="l" rtl="0">
              <a:spcBef>
                <a:spcPts val="0"/>
              </a:spcBef>
              <a:buClr>
                <a:schemeClr val="dk1"/>
              </a:buClr>
              <a:buSzPct val="100000"/>
              <a:buFont typeface="Arial"/>
              <a:buChar char="•"/>
            </a:pPr>
            <a:r>
              <a:rPr lang="en" sz="2400" b="0" i="0" u="none" strike="noStrike" cap="none" baseline="0" dirty="0" smtClean="0">
                <a:solidFill>
                  <a:schemeClr val="dk1"/>
                </a:solidFill>
                <a:latin typeface="Calibri"/>
                <a:ea typeface="Calibri"/>
                <a:cs typeface="Calibri"/>
                <a:sym typeface="Calibri"/>
              </a:rPr>
              <a:t>BLAST </a:t>
            </a:r>
            <a:r>
              <a:rPr lang="en" sz="2400" b="0" i="0" u="none" strike="noStrike" cap="none" baseline="0" dirty="0">
                <a:solidFill>
                  <a:schemeClr val="dk1"/>
                </a:solidFill>
                <a:latin typeface="Calibri"/>
                <a:ea typeface="Calibri"/>
                <a:cs typeface="Calibri"/>
                <a:sym typeface="Calibri"/>
              </a:rPr>
              <a:t>search to find </a:t>
            </a:r>
            <a:r>
              <a:rPr lang="en-US" sz="2400" dirty="0" smtClean="0">
                <a:solidFill>
                  <a:schemeClr val="dk1"/>
                </a:solidFill>
                <a:latin typeface="Calibri"/>
                <a:ea typeface="Calibri"/>
                <a:cs typeface="Calibri"/>
                <a:sym typeface="Calibri"/>
              </a:rPr>
              <a:t>related genes in peanut</a:t>
            </a:r>
            <a:endParaRPr lang="en" sz="2400" b="0" i="0" u="none" strike="noStrike" cap="none" baseline="0" dirty="0">
              <a:solidFill>
                <a:schemeClr val="dk1"/>
              </a:solidFill>
              <a:latin typeface="Calibri"/>
              <a:ea typeface="Calibri"/>
              <a:cs typeface="Calibri"/>
              <a:sym typeface="Calibri"/>
            </a:endParaRPr>
          </a:p>
          <a:p>
            <a:pPr marL="742950" marR="0" lvl="1" indent="-285750" algn="l" rtl="0">
              <a:spcBef>
                <a:spcPts val="0"/>
              </a:spcBef>
              <a:buClr>
                <a:schemeClr val="dk1"/>
              </a:buClr>
              <a:buSzPct val="100000"/>
              <a:buFont typeface="Arial"/>
              <a:buChar char="•"/>
            </a:pPr>
            <a:r>
              <a:rPr lang="en" sz="2400" b="0" i="0" u="none" strike="noStrike" cap="none" baseline="0" dirty="0">
                <a:solidFill>
                  <a:schemeClr val="dk1"/>
                </a:solidFill>
                <a:latin typeface="Calibri"/>
                <a:ea typeface="Calibri"/>
                <a:cs typeface="Calibri"/>
                <a:sym typeface="Calibri"/>
              </a:rPr>
              <a:t>Explore the candidate gene using Genome Browser</a:t>
            </a:r>
          </a:p>
          <a:p>
            <a:pPr marL="742950" marR="0" lvl="1" indent="-285750" algn="l" rtl="0">
              <a:spcBef>
                <a:spcPts val="0"/>
              </a:spcBef>
              <a:buClr>
                <a:schemeClr val="dk1"/>
              </a:buClr>
              <a:buSzPct val="100000"/>
              <a:buFont typeface="Arial"/>
              <a:buChar char="•"/>
            </a:pPr>
            <a:r>
              <a:rPr lang="en" sz="2400" b="0" i="0" u="none" strike="noStrike" cap="none" baseline="0" dirty="0">
                <a:solidFill>
                  <a:schemeClr val="dk1"/>
                </a:solidFill>
                <a:latin typeface="Calibri"/>
                <a:ea typeface="Calibri"/>
                <a:cs typeface="Calibri"/>
                <a:sym typeface="Calibri"/>
              </a:rPr>
              <a:t>Gene search to find related genes in other species</a:t>
            </a:r>
          </a:p>
          <a:p>
            <a:pPr marL="742950" marR="0" lvl="1" indent="-285750" algn="l" rtl="0">
              <a:spcBef>
                <a:spcPts val="0"/>
              </a:spcBef>
              <a:buClr>
                <a:schemeClr val="dk1"/>
              </a:buClr>
              <a:buSzPct val="100000"/>
              <a:buFont typeface="Arial"/>
              <a:buChar char="•"/>
            </a:pPr>
            <a:r>
              <a:rPr lang="en" sz="2400" b="0" i="0" u="none" strike="noStrike" cap="none" baseline="0" dirty="0">
                <a:solidFill>
                  <a:schemeClr val="dk1"/>
                </a:solidFill>
                <a:latin typeface="Calibri"/>
                <a:ea typeface="Calibri"/>
                <a:cs typeface="Calibri"/>
                <a:sym typeface="Calibri"/>
              </a:rPr>
              <a:t>Get </a:t>
            </a:r>
            <a:r>
              <a:rPr lang="en" sz="2400" b="0" i="0" u="none" strike="noStrike" cap="none" baseline="0" dirty="0" smtClean="0">
                <a:solidFill>
                  <a:schemeClr val="dk1"/>
                </a:solidFill>
                <a:latin typeface="Calibri"/>
                <a:ea typeface="Calibri"/>
                <a:cs typeface="Calibri"/>
                <a:sym typeface="Calibri"/>
              </a:rPr>
              <a:t>relevant </a:t>
            </a:r>
            <a:r>
              <a:rPr lang="en" sz="2400" b="0" i="0" u="none" strike="noStrike" cap="none" baseline="0" dirty="0">
                <a:solidFill>
                  <a:schemeClr val="dk1"/>
                </a:solidFill>
                <a:latin typeface="Calibri"/>
                <a:ea typeface="Calibri"/>
                <a:cs typeface="Calibri"/>
                <a:sym typeface="Calibri"/>
              </a:rPr>
              <a:t>information such as gene expression from other species</a:t>
            </a:r>
          </a:p>
          <a:p>
            <a:pPr marL="742950" marR="0" lvl="1" indent="-133350" algn="l" rtl="0">
              <a:spcBef>
                <a:spcPts val="0"/>
              </a:spcBef>
              <a:buClr>
                <a:schemeClr val="dk1"/>
              </a:buClr>
              <a:buFont typeface="Arial"/>
              <a:buNone/>
            </a:pPr>
            <a:endParaRPr sz="2400" b="0" i="0" u="none" strike="noStrike" cap="none" baseline="0" dirty="0">
              <a:solidFill>
                <a:schemeClr val="dk1"/>
              </a:solidFill>
              <a:latin typeface="Calibri"/>
              <a:ea typeface="Calibri"/>
              <a:cs typeface="Calibri"/>
              <a:sym typeface="Calibri"/>
            </a:endParaRPr>
          </a:p>
          <a:p>
            <a:pPr marL="742950" marR="0" lvl="1" indent="-82550" algn="l" rtl="0">
              <a:spcBef>
                <a:spcPts val="0"/>
              </a:spcBef>
              <a:buClr>
                <a:schemeClr val="dk1"/>
              </a:buClr>
              <a:buFont typeface="Arial"/>
              <a:buNone/>
            </a:pPr>
            <a:endParaRPr sz="3200" b="0" i="0" u="none" strike="noStrike" cap="none" baseline="0" dirty="0">
              <a:solidFill>
                <a:schemeClr val="dk1"/>
              </a:solidFill>
              <a:latin typeface="Calibri"/>
              <a:ea typeface="Calibri"/>
              <a:cs typeface="Calibri"/>
              <a:sym typeface="Calibri"/>
            </a:endParaRPr>
          </a:p>
        </p:txBody>
      </p:sp>
      <p:sp>
        <p:nvSpPr>
          <p:cNvPr id="490" name="Shape 490"/>
          <p:cNvSpPr/>
          <p:nvPr/>
        </p:nvSpPr>
        <p:spPr>
          <a:xfrm>
            <a:off x="72054" y="4602873"/>
            <a:ext cx="9006646" cy="1810385"/>
          </a:xfrm>
          <a:prstGeom prst="roundRect">
            <a:avLst>
              <a:gd name="adj" fmla="val 16667"/>
            </a:avLst>
          </a:prstGeom>
          <a:noFill/>
          <a:ln w="9525" cap="flat">
            <a:solidFill>
              <a:srgbClr val="FFFFFF"/>
            </a:solidFill>
            <a:prstDash val="solid"/>
            <a:round/>
            <a:headEnd type="none" w="med" len="med"/>
            <a:tailEnd type="none" w="med" len="med"/>
          </a:ln>
        </p:spPr>
        <p:txBody>
          <a:bodyPr lIns="91425" tIns="45700" rIns="91425" bIns="45700" anchor="t" anchorCtr="0">
            <a:noAutofit/>
          </a:bodyPr>
          <a:lstStyle/>
          <a:p>
            <a:pPr marL="457200" marR="0" lvl="1" indent="0" algn="l" rtl="0">
              <a:spcBef>
                <a:spcPts val="0"/>
              </a:spcBef>
              <a:buSzPct val="25000"/>
              <a:buNone/>
            </a:pPr>
            <a:r>
              <a:rPr lang="en-US" sz="3200" b="0" i="0" u="none" strike="noStrike" cap="none" baseline="0" dirty="0" smtClean="0">
                <a:solidFill>
                  <a:srgbClr val="0000FF"/>
                </a:solidFill>
                <a:latin typeface="Calibri"/>
                <a:ea typeface="Calibri"/>
                <a:cs typeface="Calibri"/>
                <a:sym typeface="Calibri"/>
              </a:rPr>
              <a:t>... to help</a:t>
            </a:r>
            <a:r>
              <a:rPr lang="en-US" sz="3200" dirty="0">
                <a:solidFill>
                  <a:srgbClr val="0000FF"/>
                </a:solidFill>
                <a:latin typeface="Calibri"/>
                <a:ea typeface="Calibri"/>
                <a:cs typeface="Calibri"/>
                <a:sym typeface="Calibri"/>
              </a:rPr>
              <a:t> </a:t>
            </a:r>
            <a:r>
              <a:rPr lang="en" sz="3200" b="0" i="0" u="none" strike="noStrike" cap="none" baseline="0" dirty="0" smtClean="0">
                <a:solidFill>
                  <a:srgbClr val="0000FF"/>
                </a:solidFill>
                <a:latin typeface="Calibri"/>
                <a:ea typeface="Calibri"/>
                <a:cs typeface="Calibri"/>
                <a:sym typeface="Calibri"/>
              </a:rPr>
              <a:t>you </a:t>
            </a:r>
            <a:r>
              <a:rPr lang="en" sz="3200" b="0" i="0" u="none" strike="noStrike" cap="none" baseline="0" dirty="0">
                <a:solidFill>
                  <a:srgbClr val="0000FF"/>
                </a:solidFill>
                <a:latin typeface="Calibri"/>
                <a:ea typeface="Calibri"/>
                <a:cs typeface="Calibri"/>
                <a:sym typeface="Calibri"/>
              </a:rPr>
              <a:t>make an informed decision before you spend efforts and resources in peanut</a:t>
            </a:r>
          </a:p>
        </p:txBody>
      </p:sp>
      <p:sp>
        <p:nvSpPr>
          <p:cNvPr id="8" name="Shape 448"/>
          <p:cNvSpPr txBox="1"/>
          <p:nvPr/>
        </p:nvSpPr>
        <p:spPr>
          <a:xfrm>
            <a:off x="549406" y="89971"/>
            <a:ext cx="8448235" cy="707886"/>
          </a:xfrm>
          <a:prstGeom prst="rect">
            <a:avLst/>
          </a:prstGeom>
          <a:noFill/>
          <a:ln>
            <a:noFill/>
          </a:ln>
        </p:spPr>
        <p:txBody>
          <a:bodyPr lIns="91425" tIns="45700" rIns="91425" bIns="45700" anchor="t" anchorCtr="0">
            <a:noAutofit/>
          </a:bodyPr>
          <a:lstStyle/>
          <a:p>
            <a:pPr lvl="0">
              <a:buSzPct val="25000"/>
            </a:pPr>
            <a:r>
              <a:rPr lang="en" sz="4000" dirty="0">
                <a:solidFill>
                  <a:schemeClr val="lt1"/>
                </a:solidFill>
                <a:latin typeface="Calibri"/>
                <a:ea typeface="Calibri"/>
                <a:cs typeface="Calibri"/>
                <a:sym typeface="Calibri"/>
              </a:rPr>
              <a:t>Example</a:t>
            </a:r>
            <a:r>
              <a:rPr lang="en-US" sz="4000" dirty="0">
                <a:solidFill>
                  <a:schemeClr val="lt1"/>
                </a:solidFill>
                <a:latin typeface="Calibri"/>
                <a:ea typeface="Calibri"/>
                <a:cs typeface="Calibri"/>
                <a:sym typeface="Calibri"/>
              </a:rPr>
              <a:t> 1: </a:t>
            </a:r>
            <a:r>
              <a:rPr lang="en-US" sz="4000" dirty="0" smtClean="0">
                <a:solidFill>
                  <a:schemeClr val="lt1"/>
                </a:solidFill>
                <a:latin typeface="Calibri"/>
                <a:ea typeface="Calibri"/>
                <a:cs typeface="Calibri"/>
                <a:sym typeface="Calibri"/>
              </a:rPr>
              <a:t>Summary</a:t>
            </a:r>
            <a:r>
              <a:rPr lang="en" sz="4000" b="0" i="0" u="none" strike="noStrike" cap="none" baseline="0" dirty="0" smtClean="0">
                <a:solidFill>
                  <a:schemeClr val="lt1"/>
                </a:solidFill>
                <a:latin typeface="Calibri"/>
                <a:ea typeface="Calibri"/>
                <a:cs typeface="Calibri"/>
                <a:sym typeface="Calibri"/>
              </a:rPr>
              <a:t> </a:t>
            </a:r>
            <a:endParaRPr lang="en" sz="4000" b="0" i="0" u="none" strike="noStrike" cap="none" baseline="0" dirty="0">
              <a:solidFill>
                <a:schemeClr val="lt1"/>
              </a:solidFill>
              <a:latin typeface="Calibri"/>
              <a:ea typeface="Calibri"/>
              <a:cs typeface="Calibri"/>
              <a:sym typeface="Calibri"/>
            </a:endParaRPr>
          </a:p>
        </p:txBody>
      </p:sp>
    </p:spTree>
  </p:cSld>
  <p:clrMapOvr>
    <a:masterClrMapping/>
  </p:clrMapOvr>
  <p:transition xmlns:p14="http://schemas.microsoft.com/office/powerpoint/2010/main" spd="slow">
    <p:cut/>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94"/>
        <p:cNvGrpSpPr/>
        <p:nvPr/>
      </p:nvGrpSpPr>
      <p:grpSpPr>
        <a:xfrm>
          <a:off x="0" y="0"/>
          <a:ext cx="0" cy="0"/>
          <a:chOff x="0" y="0"/>
          <a:chExt cx="0" cy="0"/>
        </a:xfrm>
      </p:grpSpPr>
      <p:grpSp>
        <p:nvGrpSpPr>
          <p:cNvPr id="495" name="Shape 495"/>
          <p:cNvGrpSpPr/>
          <p:nvPr/>
        </p:nvGrpSpPr>
        <p:grpSpPr>
          <a:xfrm>
            <a:off x="72053" y="0"/>
            <a:ext cx="9006646" cy="1037465"/>
            <a:chOff x="72053" y="4143398"/>
            <a:chExt cx="9006646" cy="1037465"/>
          </a:xfrm>
        </p:grpSpPr>
        <p:pic>
          <p:nvPicPr>
            <p:cNvPr id="496" name="Shape 496"/>
            <p:cNvPicPr preferRelativeResize="0"/>
            <p:nvPr/>
          </p:nvPicPr>
          <p:blipFill rotWithShape="1">
            <a:blip r:embed="rId3">
              <a:alphaModFix/>
            </a:blip>
            <a:srcRect l="44679" t="2983" b="58461"/>
            <a:stretch/>
          </p:blipFill>
          <p:spPr>
            <a:xfrm>
              <a:off x="72053" y="4143398"/>
              <a:ext cx="9006646" cy="1037465"/>
            </a:xfrm>
            <a:prstGeom prst="rect">
              <a:avLst/>
            </a:prstGeom>
            <a:noFill/>
            <a:ln>
              <a:noFill/>
            </a:ln>
          </p:spPr>
        </p:pic>
        <p:pic>
          <p:nvPicPr>
            <p:cNvPr id="497" name="Shape 497"/>
            <p:cNvPicPr preferRelativeResize="0"/>
            <p:nvPr/>
          </p:nvPicPr>
          <p:blipFill rotWithShape="1">
            <a:blip r:embed="rId4">
              <a:alphaModFix/>
            </a:blip>
            <a:srcRect/>
            <a:stretch/>
          </p:blipFill>
          <p:spPr>
            <a:xfrm>
              <a:off x="72054" y="4143398"/>
              <a:ext cx="411691" cy="354054"/>
            </a:xfrm>
            <a:prstGeom prst="rect">
              <a:avLst/>
            </a:prstGeom>
            <a:noFill/>
            <a:ln>
              <a:noFill/>
            </a:ln>
          </p:spPr>
        </p:pic>
      </p:grpSp>
      <p:sp>
        <p:nvSpPr>
          <p:cNvPr id="498" name="Shape 498"/>
          <p:cNvSpPr txBox="1"/>
          <p:nvPr/>
        </p:nvSpPr>
        <p:spPr>
          <a:xfrm>
            <a:off x="549406" y="89971"/>
            <a:ext cx="8448235" cy="707886"/>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 sz="4000" b="0" i="0" u="none" strike="noStrike" cap="none" baseline="0" dirty="0" smtClean="0">
                <a:solidFill>
                  <a:schemeClr val="lt1"/>
                </a:solidFill>
                <a:latin typeface="Calibri"/>
                <a:ea typeface="Calibri"/>
                <a:cs typeface="Calibri"/>
                <a:sym typeface="Calibri"/>
              </a:rPr>
              <a:t>Example</a:t>
            </a:r>
            <a:r>
              <a:rPr lang="en-US" sz="4000" dirty="0">
                <a:solidFill>
                  <a:schemeClr val="lt1"/>
                </a:solidFill>
                <a:latin typeface="Calibri"/>
                <a:ea typeface="Calibri"/>
                <a:cs typeface="Calibri"/>
                <a:sym typeface="Calibri"/>
              </a:rPr>
              <a:t> </a:t>
            </a:r>
            <a:r>
              <a:rPr lang="en-US" sz="4000" dirty="0" smtClean="0">
                <a:solidFill>
                  <a:schemeClr val="lt1"/>
                </a:solidFill>
                <a:latin typeface="Calibri"/>
                <a:ea typeface="Calibri"/>
                <a:cs typeface="Calibri"/>
                <a:sym typeface="Calibri"/>
              </a:rPr>
              <a:t>2: Start from a mapped trait</a:t>
            </a:r>
            <a:endParaRPr lang="en" sz="4000" b="0" i="0" u="none" strike="noStrike" cap="none" baseline="0" dirty="0">
              <a:solidFill>
                <a:schemeClr val="lt1"/>
              </a:solidFill>
              <a:latin typeface="Calibri"/>
              <a:ea typeface="Calibri"/>
              <a:cs typeface="Calibri"/>
              <a:sym typeface="Calibri"/>
            </a:endParaRPr>
          </a:p>
        </p:txBody>
      </p:sp>
    </p:spTree>
  </p:cSld>
  <p:clrMapOvr>
    <a:masterClrMapping/>
  </p:clrMapOvr>
  <p:transition xmlns:p14="http://schemas.microsoft.com/office/powerpoint/2010/main" spd="slow">
    <p:cut/>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503"/>
        <p:cNvGrpSpPr/>
        <p:nvPr/>
      </p:nvGrpSpPr>
      <p:grpSpPr>
        <a:xfrm>
          <a:off x="0" y="0"/>
          <a:ext cx="0" cy="0"/>
          <a:chOff x="0" y="0"/>
          <a:chExt cx="0" cy="0"/>
        </a:xfrm>
      </p:grpSpPr>
      <p:grpSp>
        <p:nvGrpSpPr>
          <p:cNvPr id="504" name="Shape 504"/>
          <p:cNvGrpSpPr/>
          <p:nvPr/>
        </p:nvGrpSpPr>
        <p:grpSpPr>
          <a:xfrm>
            <a:off x="72053" y="0"/>
            <a:ext cx="9006646" cy="1037465"/>
            <a:chOff x="72053" y="4143398"/>
            <a:chExt cx="9006646" cy="1037465"/>
          </a:xfrm>
        </p:grpSpPr>
        <p:pic>
          <p:nvPicPr>
            <p:cNvPr id="505" name="Shape 505"/>
            <p:cNvPicPr preferRelativeResize="0"/>
            <p:nvPr/>
          </p:nvPicPr>
          <p:blipFill rotWithShape="1">
            <a:blip r:embed="rId3">
              <a:alphaModFix/>
            </a:blip>
            <a:srcRect l="44679" t="2983" b="58461"/>
            <a:stretch/>
          </p:blipFill>
          <p:spPr>
            <a:xfrm>
              <a:off x="72053" y="4143398"/>
              <a:ext cx="9006646" cy="1037465"/>
            </a:xfrm>
            <a:prstGeom prst="rect">
              <a:avLst/>
            </a:prstGeom>
            <a:noFill/>
            <a:ln>
              <a:noFill/>
            </a:ln>
          </p:spPr>
        </p:pic>
        <p:pic>
          <p:nvPicPr>
            <p:cNvPr id="506" name="Shape 506"/>
            <p:cNvPicPr preferRelativeResize="0"/>
            <p:nvPr/>
          </p:nvPicPr>
          <p:blipFill rotWithShape="1">
            <a:blip r:embed="rId4">
              <a:alphaModFix/>
            </a:blip>
            <a:srcRect/>
            <a:stretch/>
          </p:blipFill>
          <p:spPr>
            <a:xfrm>
              <a:off x="72054" y="4143398"/>
              <a:ext cx="411691" cy="354054"/>
            </a:xfrm>
            <a:prstGeom prst="rect">
              <a:avLst/>
            </a:prstGeom>
            <a:noFill/>
            <a:ln>
              <a:noFill/>
            </a:ln>
          </p:spPr>
        </p:pic>
      </p:grpSp>
      <p:sp>
        <p:nvSpPr>
          <p:cNvPr id="507" name="Shape 507"/>
          <p:cNvSpPr txBox="1"/>
          <p:nvPr/>
        </p:nvSpPr>
        <p:spPr>
          <a:xfrm>
            <a:off x="549406" y="89971"/>
            <a:ext cx="8448235" cy="707886"/>
          </a:xfrm>
          <a:prstGeom prst="rect">
            <a:avLst/>
          </a:prstGeom>
          <a:noFill/>
          <a:ln>
            <a:noFill/>
          </a:ln>
        </p:spPr>
        <p:txBody>
          <a:bodyPr lIns="91425" tIns="45700" rIns="91425" bIns="45700" anchor="t" anchorCtr="0">
            <a:noAutofit/>
          </a:bodyPr>
          <a:lstStyle/>
          <a:p>
            <a:pPr>
              <a:buSzPct val="25000"/>
            </a:pPr>
            <a:r>
              <a:rPr lang="en" sz="4000" b="0" i="0" u="none" strike="noStrike" cap="none" baseline="0" dirty="0">
                <a:solidFill>
                  <a:schemeClr val="lt1"/>
                </a:solidFill>
                <a:latin typeface="Calibri"/>
                <a:ea typeface="Calibri"/>
                <a:cs typeface="Calibri"/>
                <a:sym typeface="Calibri"/>
              </a:rPr>
              <a:t>Example </a:t>
            </a:r>
            <a:r>
              <a:rPr lang="en" sz="4000" b="0" i="0" u="none" strike="noStrike" cap="none" baseline="0" dirty="0" smtClean="0">
                <a:solidFill>
                  <a:schemeClr val="lt1"/>
                </a:solidFill>
                <a:latin typeface="Calibri"/>
                <a:ea typeface="Calibri"/>
                <a:cs typeface="Calibri"/>
                <a:sym typeface="Calibri"/>
              </a:rPr>
              <a:t>2</a:t>
            </a:r>
            <a:r>
              <a:rPr lang="en-US" sz="4000" dirty="0">
                <a:solidFill>
                  <a:schemeClr val="lt1"/>
                </a:solidFill>
                <a:latin typeface="Calibri"/>
                <a:ea typeface="Calibri"/>
                <a:cs typeface="Calibri"/>
                <a:sym typeface="Calibri"/>
              </a:rPr>
              <a:t>: Start from a mapped trait</a:t>
            </a:r>
            <a:endParaRPr lang="en" sz="4000" dirty="0">
              <a:solidFill>
                <a:schemeClr val="lt1"/>
              </a:solidFill>
              <a:latin typeface="Calibri"/>
              <a:ea typeface="Calibri"/>
              <a:cs typeface="Calibri"/>
              <a:sym typeface="Calibri"/>
            </a:endParaRPr>
          </a:p>
          <a:p>
            <a:pPr marL="0" marR="0" lvl="0" indent="0" algn="l" rtl="0">
              <a:spcBef>
                <a:spcPts val="0"/>
              </a:spcBef>
              <a:buSzPct val="25000"/>
              <a:buNone/>
            </a:pPr>
            <a:endParaRPr lang="en" sz="4000" b="0" i="0" u="none" strike="noStrike" cap="none" baseline="0" dirty="0">
              <a:solidFill>
                <a:schemeClr val="lt1"/>
              </a:solidFill>
              <a:latin typeface="Calibri"/>
              <a:ea typeface="Calibri"/>
              <a:cs typeface="Calibri"/>
              <a:sym typeface="Calibri"/>
            </a:endParaRPr>
          </a:p>
        </p:txBody>
      </p:sp>
      <p:grpSp>
        <p:nvGrpSpPr>
          <p:cNvPr id="509" name="Shape 509"/>
          <p:cNvGrpSpPr/>
          <p:nvPr/>
        </p:nvGrpSpPr>
        <p:grpSpPr>
          <a:xfrm>
            <a:off x="1883156" y="3783103"/>
            <a:ext cx="5577535" cy="1853561"/>
            <a:chOff x="847351" y="3801117"/>
            <a:chExt cx="5577535" cy="1853561"/>
          </a:xfrm>
        </p:grpSpPr>
        <p:pic>
          <p:nvPicPr>
            <p:cNvPr id="510" name="Shape 510"/>
            <p:cNvPicPr preferRelativeResize="0"/>
            <p:nvPr/>
          </p:nvPicPr>
          <p:blipFill rotWithShape="1">
            <a:blip r:embed="rId5">
              <a:alphaModFix/>
            </a:blip>
            <a:srcRect/>
            <a:stretch/>
          </p:blipFill>
          <p:spPr>
            <a:xfrm>
              <a:off x="847351" y="3801117"/>
              <a:ext cx="1701907" cy="1853561"/>
            </a:xfrm>
            <a:prstGeom prst="rect">
              <a:avLst/>
            </a:prstGeom>
            <a:noFill/>
            <a:ln>
              <a:noFill/>
            </a:ln>
          </p:spPr>
        </p:pic>
        <p:pic>
          <p:nvPicPr>
            <p:cNvPr id="511" name="Shape 511"/>
            <p:cNvPicPr preferRelativeResize="0"/>
            <p:nvPr/>
          </p:nvPicPr>
          <p:blipFill rotWithShape="1">
            <a:blip r:embed="rId6">
              <a:alphaModFix/>
            </a:blip>
            <a:srcRect/>
            <a:stretch/>
          </p:blipFill>
          <p:spPr>
            <a:xfrm>
              <a:off x="2549258" y="3801117"/>
              <a:ext cx="3875628" cy="1853561"/>
            </a:xfrm>
            <a:prstGeom prst="rect">
              <a:avLst/>
            </a:prstGeom>
            <a:noFill/>
            <a:ln>
              <a:noFill/>
            </a:ln>
          </p:spPr>
        </p:pic>
        <p:sp>
          <p:nvSpPr>
            <p:cNvPr id="512" name="Shape 512"/>
            <p:cNvSpPr txBox="1"/>
            <p:nvPr/>
          </p:nvSpPr>
          <p:spPr>
            <a:xfrm>
              <a:off x="847351" y="5439235"/>
              <a:ext cx="3436558" cy="215443"/>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 sz="800" b="0" i="0" u="none" strike="noStrike" cap="none" baseline="0">
                  <a:solidFill>
                    <a:schemeClr val="dk1"/>
                  </a:solidFill>
                  <a:latin typeface="Calibri"/>
                  <a:ea typeface="Calibri"/>
                  <a:cs typeface="Calibri"/>
                  <a:sym typeface="Calibri"/>
                </a:rPr>
                <a:t>http://www.plantmanagementnetwork.org/pub/php/management/rootknot/</a:t>
              </a:r>
            </a:p>
          </p:txBody>
        </p:sp>
      </p:grpSp>
      <p:sp>
        <p:nvSpPr>
          <p:cNvPr id="12" name="Shape 534"/>
          <p:cNvSpPr/>
          <p:nvPr/>
        </p:nvSpPr>
        <p:spPr>
          <a:xfrm>
            <a:off x="72054" y="1126773"/>
            <a:ext cx="9006646" cy="1368274"/>
          </a:xfrm>
          <a:prstGeom prst="roundRect">
            <a:avLst>
              <a:gd name="adj" fmla="val 16667"/>
            </a:avLst>
          </a:prstGeom>
          <a:noFill/>
          <a:ln w="9525" cap="flat">
            <a:solidFill>
              <a:srgbClr val="FFFFFF"/>
            </a:solidFill>
            <a:prstDash val="solid"/>
            <a:round/>
            <a:headEnd type="none" w="med" len="med"/>
            <a:tailEnd type="none" w="med" len="med"/>
          </a:ln>
        </p:spPr>
        <p:txBody>
          <a:bodyPr lIns="91425" tIns="45700" rIns="91425" bIns="45700" anchor="t" anchorCtr="0">
            <a:noAutofit/>
          </a:bodyPr>
          <a:lstStyle/>
          <a:p>
            <a:pPr lvl="1">
              <a:buSzPct val="25000"/>
            </a:pPr>
            <a:r>
              <a:rPr lang="en" sz="3200" dirty="0" smtClean="0">
                <a:solidFill>
                  <a:srgbClr val="0000FF"/>
                </a:solidFill>
                <a:latin typeface="Calibri"/>
                <a:ea typeface="Calibri"/>
                <a:cs typeface="Calibri"/>
                <a:sym typeface="Calibri"/>
              </a:rPr>
              <a:t>Root-knot </a:t>
            </a:r>
            <a:r>
              <a:rPr lang="en" sz="3200" dirty="0">
                <a:solidFill>
                  <a:srgbClr val="0000FF"/>
                </a:solidFill>
                <a:latin typeface="Calibri"/>
                <a:ea typeface="Calibri"/>
                <a:cs typeface="Calibri"/>
                <a:sym typeface="Calibri"/>
              </a:rPr>
              <a:t>Nematode Resistance</a:t>
            </a:r>
          </a:p>
          <a:p>
            <a:pPr lvl="1">
              <a:buClr>
                <a:schemeClr val="dk1"/>
              </a:buClr>
              <a:buSzPct val="100000"/>
            </a:pPr>
            <a:r>
              <a:rPr lang="en-US" sz="3200" dirty="0">
                <a:solidFill>
                  <a:schemeClr val="dk1"/>
                </a:solidFill>
                <a:latin typeface="Calibri"/>
                <a:ea typeface="Calibri"/>
                <a:cs typeface="Calibri"/>
                <a:sym typeface="Calibri"/>
              </a:rPr>
              <a:t>Goal: find </a:t>
            </a:r>
            <a:r>
              <a:rPr lang="en-US" sz="3200" dirty="0" smtClean="0">
                <a:solidFill>
                  <a:schemeClr val="dk1"/>
                </a:solidFill>
                <a:latin typeface="Calibri"/>
                <a:ea typeface="Calibri"/>
                <a:cs typeface="Calibri"/>
                <a:sym typeface="Calibri"/>
              </a:rPr>
              <a:t>genetic and genomic </a:t>
            </a:r>
            <a:r>
              <a:rPr lang="en-US" sz="3200" dirty="0">
                <a:solidFill>
                  <a:schemeClr val="dk1"/>
                </a:solidFill>
                <a:latin typeface="Calibri"/>
                <a:ea typeface="Calibri"/>
                <a:cs typeface="Calibri"/>
                <a:sym typeface="Calibri"/>
              </a:rPr>
              <a:t>region, and markers</a:t>
            </a:r>
            <a:endParaRPr lang="en" sz="3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237309378"/>
      </p:ext>
    </p:extLst>
  </p:cSld>
  <p:clrMapOvr>
    <a:masterClrMapping/>
  </p:clrMapOvr>
  <p:transition xmlns:p14="http://schemas.microsoft.com/office/powerpoint/2010/main" spd="slow">
    <p:cut/>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529"/>
        <p:cNvGrpSpPr/>
        <p:nvPr/>
      </p:nvGrpSpPr>
      <p:grpSpPr>
        <a:xfrm>
          <a:off x="0" y="0"/>
          <a:ext cx="0" cy="0"/>
          <a:chOff x="0" y="0"/>
          <a:chExt cx="0" cy="0"/>
        </a:xfrm>
      </p:grpSpPr>
      <p:grpSp>
        <p:nvGrpSpPr>
          <p:cNvPr id="530" name="Shape 530"/>
          <p:cNvGrpSpPr/>
          <p:nvPr/>
        </p:nvGrpSpPr>
        <p:grpSpPr>
          <a:xfrm>
            <a:off x="72053" y="0"/>
            <a:ext cx="9006646" cy="1037465"/>
            <a:chOff x="72053" y="4143398"/>
            <a:chExt cx="9006646" cy="1037465"/>
          </a:xfrm>
        </p:grpSpPr>
        <p:pic>
          <p:nvPicPr>
            <p:cNvPr id="531" name="Shape 531"/>
            <p:cNvPicPr preferRelativeResize="0"/>
            <p:nvPr/>
          </p:nvPicPr>
          <p:blipFill rotWithShape="1">
            <a:blip r:embed="rId3">
              <a:alphaModFix/>
            </a:blip>
            <a:srcRect l="44679" t="2983" b="58461"/>
            <a:stretch/>
          </p:blipFill>
          <p:spPr>
            <a:xfrm>
              <a:off x="72053" y="4143398"/>
              <a:ext cx="9006646" cy="1037465"/>
            </a:xfrm>
            <a:prstGeom prst="rect">
              <a:avLst/>
            </a:prstGeom>
            <a:noFill/>
            <a:ln>
              <a:noFill/>
            </a:ln>
          </p:spPr>
        </p:pic>
        <p:pic>
          <p:nvPicPr>
            <p:cNvPr id="532" name="Shape 532"/>
            <p:cNvPicPr preferRelativeResize="0"/>
            <p:nvPr/>
          </p:nvPicPr>
          <p:blipFill rotWithShape="1">
            <a:blip r:embed="rId4">
              <a:alphaModFix/>
            </a:blip>
            <a:srcRect/>
            <a:stretch/>
          </p:blipFill>
          <p:spPr>
            <a:xfrm>
              <a:off x="72054" y="4143398"/>
              <a:ext cx="411691" cy="354054"/>
            </a:xfrm>
            <a:prstGeom prst="rect">
              <a:avLst/>
            </a:prstGeom>
            <a:noFill/>
            <a:ln>
              <a:noFill/>
            </a:ln>
          </p:spPr>
        </p:pic>
      </p:grpSp>
      <p:sp>
        <p:nvSpPr>
          <p:cNvPr id="534" name="Shape 534"/>
          <p:cNvSpPr/>
          <p:nvPr/>
        </p:nvSpPr>
        <p:spPr>
          <a:xfrm>
            <a:off x="72054" y="1126773"/>
            <a:ext cx="9006646" cy="1368274"/>
          </a:xfrm>
          <a:prstGeom prst="roundRect">
            <a:avLst>
              <a:gd name="adj" fmla="val 16667"/>
            </a:avLst>
          </a:prstGeom>
          <a:noFill/>
          <a:ln w="9525" cap="flat">
            <a:solidFill>
              <a:srgbClr val="FFFFFF"/>
            </a:solidFill>
            <a:prstDash val="solid"/>
            <a:round/>
            <a:headEnd type="none" w="med" len="med"/>
            <a:tailEnd type="none" w="med" len="med"/>
          </a:ln>
        </p:spPr>
        <p:txBody>
          <a:bodyPr lIns="91425" tIns="45700" rIns="91425" bIns="45700" anchor="t" anchorCtr="0">
            <a:noAutofit/>
          </a:bodyPr>
          <a:lstStyle/>
          <a:p>
            <a:pPr lvl="1">
              <a:buSzPct val="25000"/>
            </a:pPr>
            <a:r>
              <a:rPr lang="en-US" sz="3200" dirty="0" smtClean="0">
                <a:solidFill>
                  <a:schemeClr val="dk1"/>
                </a:solidFill>
                <a:latin typeface="Calibri"/>
                <a:ea typeface="Calibri"/>
                <a:cs typeface="Calibri"/>
                <a:sym typeface="Calibri"/>
              </a:rPr>
              <a:t>Start with a QTL search</a:t>
            </a:r>
            <a:endParaRPr lang="en" sz="3200" dirty="0">
              <a:solidFill>
                <a:schemeClr val="dk1"/>
              </a:solidFill>
              <a:latin typeface="Calibri"/>
              <a:ea typeface="Calibri"/>
              <a:cs typeface="Calibri"/>
              <a:sym typeface="Calibri"/>
            </a:endParaRPr>
          </a:p>
        </p:txBody>
      </p:sp>
      <p:grpSp>
        <p:nvGrpSpPr>
          <p:cNvPr id="535" name="Shape 535"/>
          <p:cNvGrpSpPr/>
          <p:nvPr/>
        </p:nvGrpSpPr>
        <p:grpSpPr>
          <a:xfrm>
            <a:off x="72054" y="2630157"/>
            <a:ext cx="8925587" cy="4188464"/>
            <a:chOff x="457200" y="2031980"/>
            <a:chExt cx="3843139" cy="1469216"/>
          </a:xfrm>
        </p:grpSpPr>
        <p:pic>
          <p:nvPicPr>
            <p:cNvPr id="536" name="Shape 536"/>
            <p:cNvPicPr preferRelativeResize="0"/>
            <p:nvPr/>
          </p:nvPicPr>
          <p:blipFill rotWithShape="1">
            <a:blip r:embed="rId5">
              <a:alphaModFix/>
            </a:blip>
            <a:srcRect/>
            <a:stretch/>
          </p:blipFill>
          <p:spPr>
            <a:xfrm>
              <a:off x="457200" y="2031980"/>
              <a:ext cx="3843139" cy="1469216"/>
            </a:xfrm>
            <a:prstGeom prst="rect">
              <a:avLst/>
            </a:prstGeom>
            <a:noFill/>
            <a:ln>
              <a:noFill/>
            </a:ln>
          </p:spPr>
        </p:pic>
        <p:sp>
          <p:nvSpPr>
            <p:cNvPr id="537" name="Shape 537"/>
            <p:cNvSpPr/>
            <p:nvPr/>
          </p:nvSpPr>
          <p:spPr>
            <a:xfrm>
              <a:off x="1146776" y="3263360"/>
              <a:ext cx="877092" cy="135005"/>
            </a:xfrm>
            <a:prstGeom prst="ellipse">
              <a:avLst/>
            </a:prstGeom>
            <a:noFill/>
            <a:ln w="12700" cap="flat">
              <a:solidFill>
                <a:srgbClr val="FF0000"/>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Calibri"/>
                <a:ea typeface="Calibri"/>
                <a:cs typeface="Calibri"/>
                <a:sym typeface="Calibri"/>
              </a:endParaRPr>
            </a:p>
          </p:txBody>
        </p:sp>
      </p:grpSp>
      <p:sp>
        <p:nvSpPr>
          <p:cNvPr id="538" name="Shape 538"/>
          <p:cNvSpPr/>
          <p:nvPr/>
        </p:nvSpPr>
        <p:spPr>
          <a:xfrm>
            <a:off x="2320266" y="4152403"/>
            <a:ext cx="1417354" cy="288236"/>
          </a:xfrm>
          <a:prstGeom prst="ellipse">
            <a:avLst/>
          </a:prstGeom>
          <a:noFill/>
          <a:ln w="28575" cap="flat">
            <a:solidFill>
              <a:srgbClr val="FF0000"/>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Calibri"/>
              <a:ea typeface="Calibri"/>
              <a:cs typeface="Calibri"/>
              <a:sym typeface="Calibri"/>
            </a:endParaRPr>
          </a:p>
        </p:txBody>
      </p:sp>
      <p:sp>
        <p:nvSpPr>
          <p:cNvPr id="539" name="Shape 539"/>
          <p:cNvSpPr/>
          <p:nvPr/>
        </p:nvSpPr>
        <p:spPr>
          <a:xfrm>
            <a:off x="5138632" y="3972257"/>
            <a:ext cx="1895558" cy="1288058"/>
          </a:xfrm>
          <a:prstGeom prst="ellipse">
            <a:avLst/>
          </a:prstGeom>
          <a:noFill/>
          <a:ln w="28575" cap="flat">
            <a:solidFill>
              <a:srgbClr val="FF0000"/>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Calibri"/>
              <a:ea typeface="Calibri"/>
              <a:cs typeface="Calibri"/>
              <a:sym typeface="Calibri"/>
            </a:endParaRPr>
          </a:p>
        </p:txBody>
      </p:sp>
      <p:sp>
        <p:nvSpPr>
          <p:cNvPr id="12" name="Shape 507"/>
          <p:cNvSpPr txBox="1"/>
          <p:nvPr/>
        </p:nvSpPr>
        <p:spPr>
          <a:xfrm>
            <a:off x="549406" y="89971"/>
            <a:ext cx="8448235" cy="707886"/>
          </a:xfrm>
          <a:prstGeom prst="rect">
            <a:avLst/>
          </a:prstGeom>
          <a:noFill/>
          <a:ln>
            <a:noFill/>
          </a:ln>
        </p:spPr>
        <p:txBody>
          <a:bodyPr lIns="91425" tIns="45700" rIns="91425" bIns="45700" anchor="t" anchorCtr="0">
            <a:noAutofit/>
          </a:bodyPr>
          <a:lstStyle/>
          <a:p>
            <a:pPr>
              <a:buSzPct val="25000"/>
            </a:pPr>
            <a:r>
              <a:rPr lang="en" sz="4000" b="0" i="0" u="none" strike="noStrike" cap="none" baseline="0" dirty="0">
                <a:solidFill>
                  <a:schemeClr val="lt1"/>
                </a:solidFill>
                <a:latin typeface="Calibri"/>
                <a:ea typeface="Calibri"/>
                <a:cs typeface="Calibri"/>
                <a:sym typeface="Calibri"/>
              </a:rPr>
              <a:t>Example </a:t>
            </a:r>
            <a:r>
              <a:rPr lang="en" sz="4000" b="0" i="0" u="none" strike="noStrike" cap="none" baseline="0" dirty="0" smtClean="0">
                <a:solidFill>
                  <a:schemeClr val="lt1"/>
                </a:solidFill>
                <a:latin typeface="Calibri"/>
                <a:ea typeface="Calibri"/>
                <a:cs typeface="Calibri"/>
                <a:sym typeface="Calibri"/>
              </a:rPr>
              <a:t>2</a:t>
            </a:r>
            <a:r>
              <a:rPr lang="en-US" sz="4000" dirty="0">
                <a:solidFill>
                  <a:schemeClr val="lt1"/>
                </a:solidFill>
                <a:latin typeface="Calibri"/>
                <a:ea typeface="Calibri"/>
                <a:cs typeface="Calibri"/>
                <a:sym typeface="Calibri"/>
              </a:rPr>
              <a:t>: Start from a mapped trait</a:t>
            </a:r>
            <a:endParaRPr lang="en" sz="4000" dirty="0">
              <a:solidFill>
                <a:schemeClr val="lt1"/>
              </a:solidFill>
              <a:latin typeface="Calibri"/>
              <a:ea typeface="Calibri"/>
              <a:cs typeface="Calibri"/>
              <a:sym typeface="Calibri"/>
            </a:endParaRPr>
          </a:p>
          <a:p>
            <a:pPr marL="0" marR="0" lvl="0" indent="0" algn="l" rtl="0">
              <a:spcBef>
                <a:spcPts val="0"/>
              </a:spcBef>
              <a:buSzPct val="25000"/>
              <a:buNone/>
            </a:pPr>
            <a:endParaRPr lang="en" sz="4000" b="0" i="0" u="none" strike="noStrike" cap="none" baseline="0" dirty="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2820700194"/>
      </p:ext>
    </p:extLst>
  </p:cSld>
  <p:clrMapOvr>
    <a:masterClrMapping/>
  </p:clrMapOvr>
  <p:transition xmlns:p14="http://schemas.microsoft.com/office/powerpoint/2010/main" spd="slow">
    <p:cut/>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529"/>
        <p:cNvGrpSpPr/>
        <p:nvPr/>
      </p:nvGrpSpPr>
      <p:grpSpPr>
        <a:xfrm>
          <a:off x="0" y="0"/>
          <a:ext cx="0" cy="0"/>
          <a:chOff x="0" y="0"/>
          <a:chExt cx="0" cy="0"/>
        </a:xfrm>
      </p:grpSpPr>
      <p:grpSp>
        <p:nvGrpSpPr>
          <p:cNvPr id="530" name="Shape 530"/>
          <p:cNvGrpSpPr/>
          <p:nvPr/>
        </p:nvGrpSpPr>
        <p:grpSpPr>
          <a:xfrm>
            <a:off x="72053" y="0"/>
            <a:ext cx="9006646" cy="1037465"/>
            <a:chOff x="72053" y="4143398"/>
            <a:chExt cx="9006646" cy="1037465"/>
          </a:xfrm>
        </p:grpSpPr>
        <p:pic>
          <p:nvPicPr>
            <p:cNvPr id="531" name="Shape 531"/>
            <p:cNvPicPr preferRelativeResize="0"/>
            <p:nvPr/>
          </p:nvPicPr>
          <p:blipFill rotWithShape="1">
            <a:blip r:embed="rId3">
              <a:alphaModFix/>
            </a:blip>
            <a:srcRect l="44679" t="2983" b="58461"/>
            <a:stretch/>
          </p:blipFill>
          <p:spPr>
            <a:xfrm>
              <a:off x="72053" y="4143398"/>
              <a:ext cx="9006646" cy="1037465"/>
            </a:xfrm>
            <a:prstGeom prst="rect">
              <a:avLst/>
            </a:prstGeom>
            <a:noFill/>
            <a:ln>
              <a:noFill/>
            </a:ln>
          </p:spPr>
        </p:pic>
        <p:pic>
          <p:nvPicPr>
            <p:cNvPr id="532" name="Shape 532"/>
            <p:cNvPicPr preferRelativeResize="0"/>
            <p:nvPr/>
          </p:nvPicPr>
          <p:blipFill rotWithShape="1">
            <a:blip r:embed="rId4">
              <a:alphaModFix/>
            </a:blip>
            <a:srcRect/>
            <a:stretch/>
          </p:blipFill>
          <p:spPr>
            <a:xfrm>
              <a:off x="72054" y="4143398"/>
              <a:ext cx="411691" cy="354054"/>
            </a:xfrm>
            <a:prstGeom prst="rect">
              <a:avLst/>
            </a:prstGeom>
            <a:noFill/>
            <a:ln>
              <a:noFill/>
            </a:ln>
          </p:spPr>
        </p:pic>
      </p:grpSp>
      <p:sp>
        <p:nvSpPr>
          <p:cNvPr id="534" name="Shape 534"/>
          <p:cNvSpPr/>
          <p:nvPr/>
        </p:nvSpPr>
        <p:spPr>
          <a:xfrm>
            <a:off x="72054" y="1126773"/>
            <a:ext cx="9006646" cy="1368274"/>
          </a:xfrm>
          <a:prstGeom prst="roundRect">
            <a:avLst>
              <a:gd name="adj" fmla="val 16667"/>
            </a:avLst>
          </a:prstGeom>
          <a:noFill/>
          <a:ln w="9525" cap="flat">
            <a:solidFill>
              <a:srgbClr val="FFFFFF"/>
            </a:solidFill>
            <a:prstDash val="solid"/>
            <a:round/>
            <a:headEnd type="none" w="med" len="med"/>
            <a:tailEnd type="none" w="med" len="med"/>
          </a:ln>
        </p:spPr>
        <p:txBody>
          <a:bodyPr lIns="91425" tIns="45700" rIns="91425" bIns="45700" anchor="t" anchorCtr="0">
            <a:noAutofit/>
          </a:bodyPr>
          <a:lstStyle/>
          <a:p>
            <a:pPr lvl="1">
              <a:buSzPct val="25000"/>
            </a:pPr>
            <a:r>
              <a:rPr lang="en-US" sz="3200" dirty="0">
                <a:solidFill>
                  <a:schemeClr val="tx1">
                    <a:lumMod val="65000"/>
                    <a:lumOff val="35000"/>
                  </a:schemeClr>
                </a:solidFill>
                <a:latin typeface="Calibri"/>
                <a:ea typeface="Calibri"/>
                <a:cs typeface="Calibri"/>
                <a:sym typeface="Calibri"/>
              </a:rPr>
              <a:t>Start with a QTL </a:t>
            </a:r>
            <a:r>
              <a:rPr lang="en-US" sz="3200" dirty="0" smtClean="0">
                <a:solidFill>
                  <a:schemeClr val="tx1">
                    <a:lumMod val="65000"/>
                    <a:lumOff val="35000"/>
                  </a:schemeClr>
                </a:solidFill>
                <a:latin typeface="Calibri"/>
                <a:ea typeface="Calibri"/>
                <a:cs typeface="Calibri"/>
                <a:sym typeface="Calibri"/>
              </a:rPr>
              <a:t>search</a:t>
            </a:r>
            <a:r>
              <a:rPr lang="en-US" sz="3200" dirty="0" smtClean="0">
                <a:solidFill>
                  <a:schemeClr val="tx1">
                    <a:lumMod val="50000"/>
                    <a:lumOff val="50000"/>
                  </a:schemeClr>
                </a:solidFill>
                <a:latin typeface="Calibri"/>
                <a:ea typeface="Calibri"/>
                <a:cs typeface="Calibri"/>
                <a:sym typeface="Calibri"/>
              </a:rPr>
              <a:t> </a:t>
            </a:r>
            <a:r>
              <a:rPr lang="en-US" sz="3200" dirty="0" smtClean="0">
                <a:solidFill>
                  <a:schemeClr val="dk1"/>
                </a:solidFill>
                <a:latin typeface="Calibri"/>
                <a:ea typeface="Calibri"/>
                <a:cs typeface="Calibri"/>
                <a:sym typeface="Calibri"/>
              </a:rPr>
              <a:t> </a:t>
            </a:r>
            <a:r>
              <a:rPr lang="en-US" sz="2800" b="0" i="0" u="none" strike="noStrike" cap="none" baseline="0" dirty="0" smtClean="0">
                <a:solidFill>
                  <a:schemeClr val="dk1"/>
                </a:solidFill>
                <a:latin typeface="Calibri"/>
                <a:ea typeface="Calibri"/>
                <a:cs typeface="Calibri"/>
                <a:sym typeface="Calibri"/>
              </a:rPr>
              <a:t>(Nematode QTL data contributed </a:t>
            </a:r>
            <a:r>
              <a:rPr lang="en-US" sz="2800" dirty="0">
                <a:solidFill>
                  <a:schemeClr val="dk1"/>
                </a:solidFill>
                <a:latin typeface="Calibri"/>
                <a:ea typeface="Calibri"/>
                <a:cs typeface="Calibri"/>
                <a:sym typeface="Calibri"/>
              </a:rPr>
              <a:t>by </a:t>
            </a:r>
            <a:r>
              <a:rPr lang="en-US" sz="2800" u="sng" dirty="0" err="1">
                <a:solidFill>
                  <a:schemeClr val="dk1"/>
                </a:solidFill>
                <a:latin typeface="Calibri"/>
                <a:ea typeface="Calibri"/>
                <a:cs typeface="Calibri"/>
              </a:rPr>
              <a:t>Moretzsohn</a:t>
            </a:r>
            <a:r>
              <a:rPr lang="en-US" sz="2800" u="sng" dirty="0">
                <a:solidFill>
                  <a:schemeClr val="dk1"/>
                </a:solidFill>
                <a:latin typeface="Calibri"/>
                <a:ea typeface="Calibri"/>
                <a:cs typeface="Calibri"/>
              </a:rPr>
              <a:t>, Leal-</a:t>
            </a:r>
            <a:r>
              <a:rPr lang="en-US" sz="2800" u="sng" dirty="0" err="1">
                <a:solidFill>
                  <a:schemeClr val="dk1"/>
                </a:solidFill>
                <a:latin typeface="Calibri"/>
                <a:ea typeface="Calibri"/>
                <a:cs typeface="Calibri"/>
              </a:rPr>
              <a:t>Bertioli</a:t>
            </a:r>
            <a:r>
              <a:rPr lang="en-US" sz="2800" u="sng" dirty="0">
                <a:solidFill>
                  <a:schemeClr val="dk1"/>
                </a:solidFill>
                <a:latin typeface="Calibri"/>
                <a:ea typeface="Calibri"/>
                <a:cs typeface="Calibri"/>
              </a:rPr>
              <a:t> et al</a:t>
            </a:r>
            <a:r>
              <a:rPr lang="en-US" sz="2800" u="sng" dirty="0" smtClean="0">
                <a:solidFill>
                  <a:schemeClr val="dk1"/>
                </a:solidFill>
                <a:latin typeface="Calibri"/>
                <a:ea typeface="Calibri"/>
                <a:cs typeface="Calibri"/>
              </a:rPr>
              <a:t>.)</a:t>
            </a:r>
            <a:endParaRPr lang="en" sz="2800" u="sng" dirty="0">
              <a:solidFill>
                <a:schemeClr val="dk1"/>
              </a:solidFill>
              <a:latin typeface="Calibri"/>
              <a:ea typeface="Calibri"/>
              <a:cs typeface="Calibri"/>
              <a:sym typeface="Calibri"/>
            </a:endParaRPr>
          </a:p>
        </p:txBody>
      </p:sp>
      <p:grpSp>
        <p:nvGrpSpPr>
          <p:cNvPr id="535" name="Shape 535"/>
          <p:cNvGrpSpPr/>
          <p:nvPr/>
        </p:nvGrpSpPr>
        <p:grpSpPr>
          <a:xfrm>
            <a:off x="72054" y="2630157"/>
            <a:ext cx="8925587" cy="4188464"/>
            <a:chOff x="457200" y="2031980"/>
            <a:chExt cx="3843139" cy="1469216"/>
          </a:xfrm>
        </p:grpSpPr>
        <p:pic>
          <p:nvPicPr>
            <p:cNvPr id="536" name="Shape 536"/>
            <p:cNvPicPr preferRelativeResize="0"/>
            <p:nvPr/>
          </p:nvPicPr>
          <p:blipFill rotWithShape="1">
            <a:blip r:embed="rId5">
              <a:alphaModFix/>
            </a:blip>
            <a:srcRect/>
            <a:stretch/>
          </p:blipFill>
          <p:spPr>
            <a:xfrm>
              <a:off x="457200" y="2031980"/>
              <a:ext cx="3843139" cy="1469216"/>
            </a:xfrm>
            <a:prstGeom prst="rect">
              <a:avLst/>
            </a:prstGeom>
            <a:noFill/>
            <a:ln>
              <a:noFill/>
            </a:ln>
          </p:spPr>
        </p:pic>
        <p:sp>
          <p:nvSpPr>
            <p:cNvPr id="537" name="Shape 537"/>
            <p:cNvSpPr/>
            <p:nvPr/>
          </p:nvSpPr>
          <p:spPr>
            <a:xfrm>
              <a:off x="1146776" y="3263360"/>
              <a:ext cx="877092" cy="135005"/>
            </a:xfrm>
            <a:prstGeom prst="ellipse">
              <a:avLst/>
            </a:prstGeom>
            <a:noFill/>
            <a:ln w="12700" cap="flat">
              <a:solidFill>
                <a:srgbClr val="FF0000"/>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Calibri"/>
                <a:ea typeface="Calibri"/>
                <a:cs typeface="Calibri"/>
                <a:sym typeface="Calibri"/>
              </a:endParaRPr>
            </a:p>
          </p:txBody>
        </p:sp>
      </p:grpSp>
      <p:sp>
        <p:nvSpPr>
          <p:cNvPr id="538" name="Shape 538"/>
          <p:cNvSpPr/>
          <p:nvPr/>
        </p:nvSpPr>
        <p:spPr>
          <a:xfrm>
            <a:off x="2320266" y="4152403"/>
            <a:ext cx="1417354" cy="288236"/>
          </a:xfrm>
          <a:prstGeom prst="ellipse">
            <a:avLst/>
          </a:prstGeom>
          <a:noFill/>
          <a:ln w="28575" cap="flat">
            <a:solidFill>
              <a:srgbClr val="FF0000"/>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Calibri"/>
              <a:ea typeface="Calibri"/>
              <a:cs typeface="Calibri"/>
              <a:sym typeface="Calibri"/>
            </a:endParaRPr>
          </a:p>
        </p:txBody>
      </p:sp>
      <p:sp>
        <p:nvSpPr>
          <p:cNvPr id="539" name="Shape 539"/>
          <p:cNvSpPr/>
          <p:nvPr/>
        </p:nvSpPr>
        <p:spPr>
          <a:xfrm>
            <a:off x="5138632" y="3972257"/>
            <a:ext cx="1895558" cy="1288058"/>
          </a:xfrm>
          <a:prstGeom prst="ellipse">
            <a:avLst/>
          </a:prstGeom>
          <a:noFill/>
          <a:ln w="28575" cap="flat">
            <a:solidFill>
              <a:srgbClr val="FF0000"/>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Calibri"/>
              <a:ea typeface="Calibri"/>
              <a:cs typeface="Calibri"/>
              <a:sym typeface="Calibri"/>
            </a:endParaRPr>
          </a:p>
        </p:txBody>
      </p:sp>
      <p:sp>
        <p:nvSpPr>
          <p:cNvPr id="12" name="Shape 507"/>
          <p:cNvSpPr txBox="1"/>
          <p:nvPr/>
        </p:nvSpPr>
        <p:spPr>
          <a:xfrm>
            <a:off x="549406" y="89971"/>
            <a:ext cx="8448235" cy="707886"/>
          </a:xfrm>
          <a:prstGeom prst="rect">
            <a:avLst/>
          </a:prstGeom>
          <a:noFill/>
          <a:ln>
            <a:noFill/>
          </a:ln>
        </p:spPr>
        <p:txBody>
          <a:bodyPr lIns="91425" tIns="45700" rIns="91425" bIns="45700" anchor="t" anchorCtr="0">
            <a:noAutofit/>
          </a:bodyPr>
          <a:lstStyle/>
          <a:p>
            <a:pPr>
              <a:buSzPct val="25000"/>
            </a:pPr>
            <a:r>
              <a:rPr lang="en" sz="4000" b="0" i="0" u="none" strike="noStrike" cap="none" baseline="0" dirty="0">
                <a:solidFill>
                  <a:schemeClr val="lt1"/>
                </a:solidFill>
                <a:latin typeface="Calibri"/>
                <a:ea typeface="Calibri"/>
                <a:cs typeface="Calibri"/>
                <a:sym typeface="Calibri"/>
              </a:rPr>
              <a:t>Example </a:t>
            </a:r>
            <a:r>
              <a:rPr lang="en" sz="4000" b="0" i="0" u="none" strike="noStrike" cap="none" baseline="0" dirty="0" smtClean="0">
                <a:solidFill>
                  <a:schemeClr val="lt1"/>
                </a:solidFill>
                <a:latin typeface="Calibri"/>
                <a:ea typeface="Calibri"/>
                <a:cs typeface="Calibri"/>
                <a:sym typeface="Calibri"/>
              </a:rPr>
              <a:t>2</a:t>
            </a:r>
            <a:r>
              <a:rPr lang="en-US" sz="4000" dirty="0">
                <a:solidFill>
                  <a:schemeClr val="lt1"/>
                </a:solidFill>
                <a:latin typeface="Calibri"/>
                <a:ea typeface="Calibri"/>
                <a:cs typeface="Calibri"/>
                <a:sym typeface="Calibri"/>
              </a:rPr>
              <a:t>: </a:t>
            </a:r>
            <a:r>
              <a:rPr lang="en-US" sz="4000" dirty="0" smtClean="0">
                <a:solidFill>
                  <a:schemeClr val="lt1"/>
                </a:solidFill>
                <a:latin typeface="Calibri"/>
                <a:ea typeface="Calibri"/>
                <a:cs typeface="Calibri"/>
                <a:sym typeface="Calibri"/>
              </a:rPr>
              <a:t>(Contributed QTL data!!)</a:t>
            </a:r>
            <a:endParaRPr lang="en" sz="4000" dirty="0">
              <a:solidFill>
                <a:schemeClr val="lt1"/>
              </a:solidFill>
              <a:latin typeface="Calibri"/>
              <a:ea typeface="Calibri"/>
              <a:cs typeface="Calibri"/>
              <a:sym typeface="Calibri"/>
            </a:endParaRPr>
          </a:p>
          <a:p>
            <a:pPr marL="0" marR="0" lvl="0" indent="0" algn="l" rtl="0">
              <a:spcBef>
                <a:spcPts val="0"/>
              </a:spcBef>
              <a:buSzPct val="25000"/>
              <a:buNone/>
            </a:pPr>
            <a:endParaRPr lang="en" sz="4000" b="0" i="0" u="none" strike="noStrike" cap="none" baseline="0" dirty="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2702437347"/>
      </p:ext>
    </p:extLst>
  </p:cSld>
  <p:clrMapOvr>
    <a:masterClrMapping/>
  </p:clrMapOvr>
  <p:transition xmlns:p14="http://schemas.microsoft.com/office/powerpoint/2010/main" spd="slow">
    <p:cut/>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555"/>
        <p:cNvGrpSpPr/>
        <p:nvPr/>
      </p:nvGrpSpPr>
      <p:grpSpPr>
        <a:xfrm>
          <a:off x="0" y="0"/>
          <a:ext cx="0" cy="0"/>
          <a:chOff x="0" y="0"/>
          <a:chExt cx="0" cy="0"/>
        </a:xfrm>
      </p:grpSpPr>
      <p:grpSp>
        <p:nvGrpSpPr>
          <p:cNvPr id="556" name="Shape 556"/>
          <p:cNvGrpSpPr/>
          <p:nvPr/>
        </p:nvGrpSpPr>
        <p:grpSpPr>
          <a:xfrm>
            <a:off x="72053" y="0"/>
            <a:ext cx="9006646" cy="1037465"/>
            <a:chOff x="72053" y="4143398"/>
            <a:chExt cx="9006646" cy="1037465"/>
          </a:xfrm>
        </p:grpSpPr>
        <p:pic>
          <p:nvPicPr>
            <p:cNvPr id="557" name="Shape 557"/>
            <p:cNvPicPr preferRelativeResize="0"/>
            <p:nvPr/>
          </p:nvPicPr>
          <p:blipFill rotWithShape="1">
            <a:blip r:embed="rId3">
              <a:alphaModFix/>
            </a:blip>
            <a:srcRect l="44679" t="2983" b="58461"/>
            <a:stretch/>
          </p:blipFill>
          <p:spPr>
            <a:xfrm>
              <a:off x="72053" y="4143398"/>
              <a:ext cx="9006646" cy="1037465"/>
            </a:xfrm>
            <a:prstGeom prst="rect">
              <a:avLst/>
            </a:prstGeom>
            <a:noFill/>
            <a:ln>
              <a:noFill/>
            </a:ln>
          </p:spPr>
        </p:pic>
        <p:pic>
          <p:nvPicPr>
            <p:cNvPr id="558" name="Shape 558"/>
            <p:cNvPicPr preferRelativeResize="0"/>
            <p:nvPr/>
          </p:nvPicPr>
          <p:blipFill rotWithShape="1">
            <a:blip r:embed="rId4">
              <a:alphaModFix/>
            </a:blip>
            <a:srcRect/>
            <a:stretch/>
          </p:blipFill>
          <p:spPr>
            <a:xfrm>
              <a:off x="72054" y="4143398"/>
              <a:ext cx="411691" cy="354054"/>
            </a:xfrm>
            <a:prstGeom prst="rect">
              <a:avLst/>
            </a:prstGeom>
            <a:noFill/>
            <a:ln>
              <a:noFill/>
            </a:ln>
          </p:spPr>
        </p:pic>
      </p:grpSp>
      <p:grpSp>
        <p:nvGrpSpPr>
          <p:cNvPr id="564" name="Shape 564"/>
          <p:cNvGrpSpPr/>
          <p:nvPr/>
        </p:nvGrpSpPr>
        <p:grpSpPr>
          <a:xfrm>
            <a:off x="3469212" y="3263359"/>
            <a:ext cx="5276244" cy="3432799"/>
            <a:chOff x="457200" y="3568419"/>
            <a:chExt cx="1698500" cy="1235058"/>
          </a:xfrm>
        </p:grpSpPr>
        <p:pic>
          <p:nvPicPr>
            <p:cNvPr id="565" name="Shape 565"/>
            <p:cNvPicPr preferRelativeResize="0"/>
            <p:nvPr/>
          </p:nvPicPr>
          <p:blipFill rotWithShape="1">
            <a:blip r:embed="rId5">
              <a:alphaModFix/>
            </a:blip>
            <a:srcRect/>
            <a:stretch/>
          </p:blipFill>
          <p:spPr>
            <a:xfrm>
              <a:off x="457200" y="3568419"/>
              <a:ext cx="1673541" cy="1235058"/>
            </a:xfrm>
            <a:prstGeom prst="rect">
              <a:avLst/>
            </a:prstGeom>
            <a:noFill/>
            <a:ln>
              <a:noFill/>
            </a:ln>
          </p:spPr>
        </p:pic>
        <p:sp>
          <p:nvSpPr>
            <p:cNvPr id="566" name="Shape 566"/>
            <p:cNvSpPr/>
            <p:nvPr/>
          </p:nvSpPr>
          <p:spPr>
            <a:xfrm>
              <a:off x="859455" y="3884794"/>
              <a:ext cx="1296245" cy="158690"/>
            </a:xfrm>
            <a:prstGeom prst="ellipse">
              <a:avLst/>
            </a:prstGeom>
            <a:noFill/>
            <a:ln w="28575" cap="flat">
              <a:solidFill>
                <a:srgbClr val="FF0000"/>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Calibri"/>
                <a:ea typeface="Calibri"/>
                <a:cs typeface="Calibri"/>
                <a:sym typeface="Calibri"/>
              </a:endParaRPr>
            </a:p>
          </p:txBody>
        </p:sp>
      </p:grpSp>
      <p:sp>
        <p:nvSpPr>
          <p:cNvPr id="13" name="Shape 534"/>
          <p:cNvSpPr/>
          <p:nvPr/>
        </p:nvSpPr>
        <p:spPr>
          <a:xfrm>
            <a:off x="72054" y="1126773"/>
            <a:ext cx="9006646" cy="1368274"/>
          </a:xfrm>
          <a:prstGeom prst="roundRect">
            <a:avLst>
              <a:gd name="adj" fmla="val 16667"/>
            </a:avLst>
          </a:prstGeom>
          <a:noFill/>
          <a:ln w="9525" cap="flat">
            <a:solidFill>
              <a:srgbClr val="FFFFFF"/>
            </a:solidFill>
            <a:prstDash val="solid"/>
            <a:round/>
            <a:headEnd type="none" w="med" len="med"/>
            <a:tailEnd type="none" w="med" len="med"/>
          </a:ln>
        </p:spPr>
        <p:txBody>
          <a:bodyPr lIns="91425" tIns="45700" rIns="91425" bIns="45700" anchor="t" anchorCtr="0">
            <a:noAutofit/>
          </a:bodyPr>
          <a:lstStyle/>
          <a:p>
            <a:pPr lvl="1">
              <a:buSzPct val="25000"/>
            </a:pPr>
            <a:r>
              <a:rPr lang="en-US" sz="3200" dirty="0">
                <a:solidFill>
                  <a:schemeClr val="tx1">
                    <a:lumMod val="65000"/>
                    <a:lumOff val="35000"/>
                  </a:schemeClr>
                </a:solidFill>
                <a:latin typeface="Calibri"/>
                <a:ea typeface="Calibri"/>
                <a:cs typeface="Calibri"/>
                <a:sym typeface="Calibri"/>
              </a:rPr>
              <a:t>Start with a QTL search</a:t>
            </a:r>
            <a:endParaRPr lang="en" sz="3200" dirty="0">
              <a:solidFill>
                <a:schemeClr val="tx1">
                  <a:lumMod val="65000"/>
                  <a:lumOff val="35000"/>
                </a:schemeClr>
              </a:solidFill>
              <a:latin typeface="Calibri"/>
              <a:ea typeface="Calibri"/>
              <a:cs typeface="Calibri"/>
              <a:sym typeface="Calibri"/>
            </a:endParaRPr>
          </a:p>
          <a:p>
            <a:pPr lvl="1">
              <a:buClr>
                <a:schemeClr val="dk1"/>
              </a:buClr>
              <a:buSzPct val="100000"/>
            </a:pPr>
            <a:r>
              <a:rPr lang="en-US" sz="2800" dirty="0">
                <a:solidFill>
                  <a:schemeClr val="dk1"/>
                </a:solidFill>
                <a:latin typeface="Calibri"/>
                <a:ea typeface="Calibri"/>
                <a:cs typeface="Calibri"/>
                <a:sym typeface="Calibri"/>
              </a:rPr>
              <a:t>Check side tabs, e.g. for marker information</a:t>
            </a:r>
            <a:endParaRPr lang="en" sz="2800" dirty="0">
              <a:solidFill>
                <a:schemeClr val="dk1"/>
              </a:solidFill>
              <a:latin typeface="Calibri"/>
              <a:ea typeface="Calibri"/>
              <a:cs typeface="Calibri"/>
              <a:sym typeface="Calibri"/>
            </a:endParaRPr>
          </a:p>
        </p:txBody>
      </p:sp>
      <p:sp>
        <p:nvSpPr>
          <p:cNvPr id="14" name="Shape 507"/>
          <p:cNvSpPr txBox="1"/>
          <p:nvPr/>
        </p:nvSpPr>
        <p:spPr>
          <a:xfrm>
            <a:off x="549406" y="89971"/>
            <a:ext cx="8448235" cy="707886"/>
          </a:xfrm>
          <a:prstGeom prst="rect">
            <a:avLst/>
          </a:prstGeom>
          <a:noFill/>
          <a:ln>
            <a:noFill/>
          </a:ln>
        </p:spPr>
        <p:txBody>
          <a:bodyPr lIns="91425" tIns="45700" rIns="91425" bIns="45700" anchor="t" anchorCtr="0">
            <a:noAutofit/>
          </a:bodyPr>
          <a:lstStyle/>
          <a:p>
            <a:pPr>
              <a:buSzPct val="25000"/>
            </a:pPr>
            <a:r>
              <a:rPr lang="en" sz="3600" b="0" i="0" u="none" strike="noStrike" cap="none" baseline="0" dirty="0">
                <a:solidFill>
                  <a:schemeClr val="lt1"/>
                </a:solidFill>
                <a:latin typeface="Calibri"/>
                <a:ea typeface="Calibri"/>
                <a:cs typeface="Calibri"/>
                <a:sym typeface="Calibri"/>
              </a:rPr>
              <a:t>Example </a:t>
            </a:r>
            <a:r>
              <a:rPr lang="en" sz="3600" b="0" i="0" u="none" strike="noStrike" cap="none" baseline="0" dirty="0" smtClean="0">
                <a:solidFill>
                  <a:schemeClr val="lt1"/>
                </a:solidFill>
                <a:latin typeface="Calibri"/>
                <a:ea typeface="Calibri"/>
                <a:cs typeface="Calibri"/>
                <a:sym typeface="Calibri"/>
              </a:rPr>
              <a:t>2</a:t>
            </a:r>
            <a:r>
              <a:rPr lang="en-US" sz="3600" dirty="0">
                <a:solidFill>
                  <a:schemeClr val="lt1"/>
                </a:solidFill>
                <a:latin typeface="Calibri"/>
                <a:ea typeface="Calibri"/>
                <a:cs typeface="Calibri"/>
                <a:sym typeface="Calibri"/>
              </a:rPr>
              <a:t>: </a:t>
            </a:r>
            <a:r>
              <a:rPr lang="en-US" sz="3600" dirty="0" smtClean="0">
                <a:solidFill>
                  <a:schemeClr val="lt1"/>
                </a:solidFill>
                <a:latin typeface="Calibri"/>
                <a:ea typeface="Calibri"/>
                <a:cs typeface="Calibri"/>
                <a:sym typeface="Calibri"/>
              </a:rPr>
              <a:t>QTL data integrated, searchable </a:t>
            </a:r>
            <a:endParaRPr lang="en" sz="3600" dirty="0">
              <a:solidFill>
                <a:schemeClr val="lt1"/>
              </a:solidFill>
              <a:latin typeface="Calibri"/>
              <a:ea typeface="Calibri"/>
              <a:cs typeface="Calibri"/>
              <a:sym typeface="Calibri"/>
            </a:endParaRPr>
          </a:p>
          <a:p>
            <a:pPr marL="0" marR="0" lvl="0" indent="0" algn="l" rtl="0">
              <a:spcBef>
                <a:spcPts val="0"/>
              </a:spcBef>
              <a:buSzPct val="25000"/>
              <a:buNone/>
            </a:pPr>
            <a:endParaRPr lang="en" sz="4000" b="0" i="0" u="none" strike="noStrike" cap="none" baseline="0" dirty="0">
              <a:solidFill>
                <a:schemeClr val="lt1"/>
              </a:solidFill>
              <a:latin typeface="Calibri"/>
              <a:ea typeface="Calibri"/>
              <a:cs typeface="Calibri"/>
              <a:sym typeface="Calibri"/>
            </a:endParaRPr>
          </a:p>
        </p:txBody>
      </p:sp>
    </p:spTree>
  </p:cSld>
  <p:clrMapOvr>
    <a:masterClrMapping/>
  </p:clrMapOvr>
  <p:transition xmlns:p14="http://schemas.microsoft.com/office/powerpoint/2010/main" spd="slow">
    <p:cut/>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570"/>
        <p:cNvGrpSpPr/>
        <p:nvPr/>
      </p:nvGrpSpPr>
      <p:grpSpPr>
        <a:xfrm>
          <a:off x="0" y="0"/>
          <a:ext cx="0" cy="0"/>
          <a:chOff x="0" y="0"/>
          <a:chExt cx="0" cy="0"/>
        </a:xfrm>
      </p:grpSpPr>
      <p:grpSp>
        <p:nvGrpSpPr>
          <p:cNvPr id="571" name="Shape 571"/>
          <p:cNvGrpSpPr/>
          <p:nvPr/>
        </p:nvGrpSpPr>
        <p:grpSpPr>
          <a:xfrm>
            <a:off x="72053" y="0"/>
            <a:ext cx="9006646" cy="1037465"/>
            <a:chOff x="72053" y="4143398"/>
            <a:chExt cx="9006646" cy="1037465"/>
          </a:xfrm>
        </p:grpSpPr>
        <p:pic>
          <p:nvPicPr>
            <p:cNvPr id="572" name="Shape 572"/>
            <p:cNvPicPr preferRelativeResize="0"/>
            <p:nvPr/>
          </p:nvPicPr>
          <p:blipFill rotWithShape="1">
            <a:blip r:embed="rId3">
              <a:alphaModFix/>
            </a:blip>
            <a:srcRect l="44679" t="2983" b="58461"/>
            <a:stretch/>
          </p:blipFill>
          <p:spPr>
            <a:xfrm>
              <a:off x="72053" y="4143398"/>
              <a:ext cx="9006646" cy="1037465"/>
            </a:xfrm>
            <a:prstGeom prst="rect">
              <a:avLst/>
            </a:prstGeom>
            <a:noFill/>
            <a:ln>
              <a:noFill/>
            </a:ln>
          </p:spPr>
        </p:pic>
        <p:pic>
          <p:nvPicPr>
            <p:cNvPr id="573" name="Shape 573"/>
            <p:cNvPicPr preferRelativeResize="0"/>
            <p:nvPr/>
          </p:nvPicPr>
          <p:blipFill rotWithShape="1">
            <a:blip r:embed="rId4">
              <a:alphaModFix/>
            </a:blip>
            <a:srcRect/>
            <a:stretch/>
          </p:blipFill>
          <p:spPr>
            <a:xfrm>
              <a:off x="72054" y="4143398"/>
              <a:ext cx="411691" cy="354054"/>
            </a:xfrm>
            <a:prstGeom prst="rect">
              <a:avLst/>
            </a:prstGeom>
            <a:noFill/>
            <a:ln>
              <a:noFill/>
            </a:ln>
          </p:spPr>
        </p:pic>
      </p:grpSp>
      <p:grpSp>
        <p:nvGrpSpPr>
          <p:cNvPr id="576" name="Shape 576"/>
          <p:cNvGrpSpPr/>
          <p:nvPr/>
        </p:nvGrpSpPr>
        <p:grpSpPr>
          <a:xfrm>
            <a:off x="5880101" y="4013201"/>
            <a:ext cx="2865356" cy="2682958"/>
            <a:chOff x="457200" y="3568419"/>
            <a:chExt cx="1698500" cy="1235058"/>
          </a:xfrm>
        </p:grpSpPr>
        <p:pic>
          <p:nvPicPr>
            <p:cNvPr id="577" name="Shape 577"/>
            <p:cNvPicPr preferRelativeResize="0"/>
            <p:nvPr/>
          </p:nvPicPr>
          <p:blipFill rotWithShape="1">
            <a:blip r:embed="rId5">
              <a:alphaModFix/>
            </a:blip>
            <a:srcRect/>
            <a:stretch/>
          </p:blipFill>
          <p:spPr>
            <a:xfrm>
              <a:off x="457200" y="3568419"/>
              <a:ext cx="1673541" cy="1235058"/>
            </a:xfrm>
            <a:prstGeom prst="rect">
              <a:avLst/>
            </a:prstGeom>
            <a:noFill/>
            <a:ln>
              <a:noFill/>
            </a:ln>
          </p:spPr>
        </p:pic>
        <p:sp>
          <p:nvSpPr>
            <p:cNvPr id="578" name="Shape 578"/>
            <p:cNvSpPr/>
            <p:nvPr/>
          </p:nvSpPr>
          <p:spPr>
            <a:xfrm>
              <a:off x="859455" y="3884794"/>
              <a:ext cx="1296245" cy="158690"/>
            </a:xfrm>
            <a:prstGeom prst="ellipse">
              <a:avLst/>
            </a:prstGeom>
            <a:noFill/>
            <a:ln w="28575" cap="flat">
              <a:solidFill>
                <a:srgbClr val="FF0000"/>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Calibri"/>
                <a:ea typeface="Calibri"/>
                <a:cs typeface="Calibri"/>
                <a:sym typeface="Calibri"/>
              </a:endParaRPr>
            </a:p>
          </p:txBody>
        </p:sp>
      </p:grpSp>
      <p:grpSp>
        <p:nvGrpSpPr>
          <p:cNvPr id="579" name="Shape 579"/>
          <p:cNvGrpSpPr/>
          <p:nvPr/>
        </p:nvGrpSpPr>
        <p:grpSpPr>
          <a:xfrm>
            <a:off x="341449" y="3536665"/>
            <a:ext cx="4125848" cy="3017072"/>
            <a:chOff x="3104308" y="4184660"/>
            <a:chExt cx="2185505" cy="1687758"/>
          </a:xfrm>
        </p:grpSpPr>
        <p:pic>
          <p:nvPicPr>
            <p:cNvPr id="580" name="Shape 580"/>
            <p:cNvPicPr preferRelativeResize="0"/>
            <p:nvPr/>
          </p:nvPicPr>
          <p:blipFill rotWithShape="1">
            <a:blip r:embed="rId6">
              <a:alphaModFix/>
            </a:blip>
            <a:srcRect/>
            <a:stretch/>
          </p:blipFill>
          <p:spPr>
            <a:xfrm>
              <a:off x="3104308" y="4184660"/>
              <a:ext cx="2185505" cy="1687758"/>
            </a:xfrm>
            <a:prstGeom prst="rect">
              <a:avLst/>
            </a:prstGeom>
            <a:noFill/>
            <a:ln>
              <a:noFill/>
            </a:ln>
          </p:spPr>
        </p:pic>
        <p:sp>
          <p:nvSpPr>
            <p:cNvPr id="581" name="Shape 581"/>
            <p:cNvSpPr/>
            <p:nvPr/>
          </p:nvSpPr>
          <p:spPr>
            <a:xfrm>
              <a:off x="3861792" y="5578824"/>
              <a:ext cx="877092" cy="243199"/>
            </a:xfrm>
            <a:prstGeom prst="ellipse">
              <a:avLst/>
            </a:prstGeom>
            <a:noFill/>
            <a:ln w="12700" cap="flat">
              <a:solidFill>
                <a:srgbClr val="FF0000"/>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Calibri"/>
                <a:ea typeface="Calibri"/>
                <a:cs typeface="Calibri"/>
                <a:sym typeface="Calibri"/>
              </a:endParaRPr>
            </a:p>
          </p:txBody>
        </p:sp>
      </p:grpSp>
      <p:cxnSp>
        <p:nvCxnSpPr>
          <p:cNvPr id="582" name="Shape 582"/>
          <p:cNvCxnSpPr/>
          <p:nvPr/>
        </p:nvCxnSpPr>
        <p:spPr>
          <a:xfrm flipH="1">
            <a:off x="4025900" y="5198055"/>
            <a:ext cx="2062594" cy="440569"/>
          </a:xfrm>
          <a:prstGeom prst="straightConnector1">
            <a:avLst/>
          </a:prstGeom>
          <a:noFill/>
          <a:ln w="9525" cap="flat">
            <a:solidFill>
              <a:srgbClr val="FF0000"/>
            </a:solidFill>
            <a:prstDash val="solid"/>
            <a:round/>
            <a:headEnd type="none" w="med" len="med"/>
            <a:tailEnd type="stealth" w="lg" len="lg"/>
          </a:ln>
        </p:spPr>
      </p:cxnSp>
      <p:sp>
        <p:nvSpPr>
          <p:cNvPr id="15" name="Shape 534"/>
          <p:cNvSpPr/>
          <p:nvPr/>
        </p:nvSpPr>
        <p:spPr>
          <a:xfrm>
            <a:off x="72054" y="1126772"/>
            <a:ext cx="9006646" cy="1692627"/>
          </a:xfrm>
          <a:prstGeom prst="roundRect">
            <a:avLst>
              <a:gd name="adj" fmla="val 16667"/>
            </a:avLst>
          </a:prstGeom>
          <a:noFill/>
          <a:ln w="9525" cap="flat">
            <a:solidFill>
              <a:srgbClr val="FFFFFF"/>
            </a:solidFill>
            <a:prstDash val="solid"/>
            <a:round/>
            <a:headEnd type="none" w="med" len="med"/>
            <a:tailEnd type="none" w="med" len="med"/>
          </a:ln>
        </p:spPr>
        <p:txBody>
          <a:bodyPr lIns="91425" tIns="45700" rIns="91425" bIns="45700" anchor="t" anchorCtr="0">
            <a:noAutofit/>
          </a:bodyPr>
          <a:lstStyle/>
          <a:p>
            <a:pPr lvl="1">
              <a:buSzPct val="25000"/>
            </a:pPr>
            <a:r>
              <a:rPr lang="en-US" sz="3200" dirty="0">
                <a:solidFill>
                  <a:schemeClr val="tx1">
                    <a:lumMod val="65000"/>
                    <a:lumOff val="35000"/>
                  </a:schemeClr>
                </a:solidFill>
                <a:latin typeface="Calibri"/>
                <a:ea typeface="Calibri"/>
                <a:cs typeface="Calibri"/>
                <a:sym typeface="Calibri"/>
              </a:rPr>
              <a:t>Start with a QTL search</a:t>
            </a:r>
            <a:endParaRPr lang="en" sz="3200" dirty="0">
              <a:solidFill>
                <a:schemeClr val="tx1">
                  <a:lumMod val="65000"/>
                  <a:lumOff val="35000"/>
                </a:schemeClr>
              </a:solidFill>
              <a:latin typeface="Calibri"/>
              <a:ea typeface="Calibri"/>
              <a:cs typeface="Calibri"/>
              <a:sym typeface="Calibri"/>
            </a:endParaRPr>
          </a:p>
          <a:p>
            <a:pPr lvl="1">
              <a:buClr>
                <a:schemeClr val="dk1"/>
              </a:buClr>
              <a:buSzPct val="100000"/>
            </a:pPr>
            <a:r>
              <a:rPr lang="en-US" sz="2800" dirty="0">
                <a:solidFill>
                  <a:schemeClr val="dk1"/>
                </a:solidFill>
                <a:latin typeface="Calibri"/>
                <a:ea typeface="Calibri"/>
                <a:cs typeface="Calibri"/>
                <a:sym typeface="Calibri"/>
              </a:rPr>
              <a:t>Check side tabs, e.g. for marker information</a:t>
            </a:r>
          </a:p>
          <a:p>
            <a:pPr lvl="1">
              <a:buClr>
                <a:schemeClr val="dk1"/>
              </a:buClr>
              <a:buSzPct val="100000"/>
            </a:pPr>
            <a:r>
              <a:rPr lang="en-US" sz="2800" dirty="0">
                <a:solidFill>
                  <a:schemeClr val="dk1"/>
                </a:solidFill>
                <a:latin typeface="Calibri"/>
                <a:ea typeface="Calibri"/>
                <a:cs typeface="Calibri"/>
                <a:sym typeface="Calibri"/>
              </a:rPr>
              <a:t>... then use the marker in a </a:t>
            </a:r>
            <a:r>
              <a:rPr lang="en-US" sz="2800" u="sng" dirty="0">
                <a:solidFill>
                  <a:schemeClr val="dk1"/>
                </a:solidFill>
                <a:latin typeface="Calibri"/>
                <a:ea typeface="Calibri"/>
                <a:cs typeface="Calibri"/>
                <a:sym typeface="Calibri"/>
              </a:rPr>
              <a:t>keyword</a:t>
            </a:r>
            <a:r>
              <a:rPr lang="en-US" sz="2800" dirty="0">
                <a:solidFill>
                  <a:schemeClr val="dk1"/>
                </a:solidFill>
                <a:latin typeface="Calibri"/>
                <a:ea typeface="Calibri"/>
                <a:cs typeface="Calibri"/>
                <a:sym typeface="Calibri"/>
              </a:rPr>
              <a:t> search</a:t>
            </a:r>
            <a:endParaRPr lang="en" sz="2800" dirty="0">
              <a:solidFill>
                <a:schemeClr val="dk1"/>
              </a:solidFill>
              <a:latin typeface="Calibri"/>
              <a:ea typeface="Calibri"/>
              <a:cs typeface="Calibri"/>
              <a:sym typeface="Calibri"/>
            </a:endParaRPr>
          </a:p>
        </p:txBody>
      </p:sp>
      <p:sp>
        <p:nvSpPr>
          <p:cNvPr id="19" name="Shape 507"/>
          <p:cNvSpPr txBox="1"/>
          <p:nvPr/>
        </p:nvSpPr>
        <p:spPr>
          <a:xfrm>
            <a:off x="549406" y="89971"/>
            <a:ext cx="8448235" cy="707886"/>
          </a:xfrm>
          <a:prstGeom prst="rect">
            <a:avLst/>
          </a:prstGeom>
          <a:noFill/>
          <a:ln>
            <a:noFill/>
          </a:ln>
        </p:spPr>
        <p:txBody>
          <a:bodyPr lIns="91425" tIns="45700" rIns="91425" bIns="45700" anchor="t" anchorCtr="0">
            <a:noAutofit/>
          </a:bodyPr>
          <a:lstStyle/>
          <a:p>
            <a:pPr>
              <a:buSzPct val="25000"/>
            </a:pPr>
            <a:r>
              <a:rPr lang="en" sz="4000" b="0" i="0" u="none" strike="noStrike" cap="none" baseline="0" dirty="0">
                <a:solidFill>
                  <a:schemeClr val="lt1"/>
                </a:solidFill>
                <a:latin typeface="Calibri"/>
                <a:ea typeface="Calibri"/>
                <a:cs typeface="Calibri"/>
                <a:sym typeface="Calibri"/>
              </a:rPr>
              <a:t>Example </a:t>
            </a:r>
            <a:r>
              <a:rPr lang="en" sz="4000" b="0" i="0" u="none" strike="noStrike" cap="none" baseline="0" dirty="0" smtClean="0">
                <a:solidFill>
                  <a:schemeClr val="lt1"/>
                </a:solidFill>
                <a:latin typeface="Calibri"/>
                <a:ea typeface="Calibri"/>
                <a:cs typeface="Calibri"/>
                <a:sym typeface="Calibri"/>
              </a:rPr>
              <a:t>2</a:t>
            </a:r>
            <a:r>
              <a:rPr lang="en-US" sz="4000" dirty="0">
                <a:solidFill>
                  <a:schemeClr val="lt1"/>
                </a:solidFill>
                <a:latin typeface="Calibri"/>
                <a:ea typeface="Calibri"/>
                <a:cs typeface="Calibri"/>
                <a:sym typeface="Calibri"/>
              </a:rPr>
              <a:t>: </a:t>
            </a:r>
            <a:r>
              <a:rPr lang="en-US" sz="4000" dirty="0" smtClean="0">
                <a:solidFill>
                  <a:schemeClr val="lt1"/>
                </a:solidFill>
                <a:latin typeface="Calibri"/>
                <a:ea typeface="Calibri"/>
                <a:cs typeface="Calibri"/>
                <a:sym typeface="Calibri"/>
              </a:rPr>
              <a:t>... gives us a linked marker</a:t>
            </a:r>
            <a:endParaRPr lang="en" sz="4000" dirty="0">
              <a:solidFill>
                <a:schemeClr val="lt1"/>
              </a:solidFill>
              <a:latin typeface="Calibri"/>
              <a:ea typeface="Calibri"/>
              <a:cs typeface="Calibri"/>
              <a:sym typeface="Calibri"/>
            </a:endParaRPr>
          </a:p>
          <a:p>
            <a:pPr marL="0" marR="0" lvl="0" indent="0" algn="l" rtl="0">
              <a:spcBef>
                <a:spcPts val="0"/>
              </a:spcBef>
              <a:buSzPct val="25000"/>
              <a:buNone/>
            </a:pPr>
            <a:endParaRPr lang="en" sz="4000" b="0" i="0" u="none" strike="noStrike" cap="none" baseline="0" dirty="0">
              <a:solidFill>
                <a:schemeClr val="lt1"/>
              </a:solidFill>
              <a:latin typeface="Calibri"/>
              <a:ea typeface="Calibri"/>
              <a:cs typeface="Calibri"/>
              <a:sym typeface="Calibri"/>
            </a:endParaRPr>
          </a:p>
        </p:txBody>
      </p:sp>
    </p:spTree>
  </p:cSld>
  <p:clrMapOvr>
    <a:masterClrMapping/>
  </p:clrMapOvr>
  <p:transition xmlns:p14="http://schemas.microsoft.com/office/powerpoint/2010/main" spd="slow">
    <p:cut/>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586"/>
        <p:cNvGrpSpPr/>
        <p:nvPr/>
      </p:nvGrpSpPr>
      <p:grpSpPr>
        <a:xfrm>
          <a:off x="0" y="0"/>
          <a:ext cx="0" cy="0"/>
          <a:chOff x="0" y="0"/>
          <a:chExt cx="0" cy="0"/>
        </a:xfrm>
      </p:grpSpPr>
      <p:grpSp>
        <p:nvGrpSpPr>
          <p:cNvPr id="587" name="Shape 587"/>
          <p:cNvGrpSpPr/>
          <p:nvPr/>
        </p:nvGrpSpPr>
        <p:grpSpPr>
          <a:xfrm>
            <a:off x="72053" y="0"/>
            <a:ext cx="9006646" cy="1037465"/>
            <a:chOff x="72053" y="4143398"/>
            <a:chExt cx="9006646" cy="1037465"/>
          </a:xfrm>
        </p:grpSpPr>
        <p:pic>
          <p:nvPicPr>
            <p:cNvPr id="588" name="Shape 588"/>
            <p:cNvPicPr preferRelativeResize="0"/>
            <p:nvPr/>
          </p:nvPicPr>
          <p:blipFill rotWithShape="1">
            <a:blip r:embed="rId3">
              <a:alphaModFix/>
            </a:blip>
            <a:srcRect l="44679" t="2983" b="58461"/>
            <a:stretch/>
          </p:blipFill>
          <p:spPr>
            <a:xfrm>
              <a:off x="72053" y="4143398"/>
              <a:ext cx="9006646" cy="1037465"/>
            </a:xfrm>
            <a:prstGeom prst="rect">
              <a:avLst/>
            </a:prstGeom>
            <a:noFill/>
            <a:ln>
              <a:noFill/>
            </a:ln>
          </p:spPr>
        </p:pic>
        <p:pic>
          <p:nvPicPr>
            <p:cNvPr id="589" name="Shape 589"/>
            <p:cNvPicPr preferRelativeResize="0"/>
            <p:nvPr/>
          </p:nvPicPr>
          <p:blipFill rotWithShape="1">
            <a:blip r:embed="rId4">
              <a:alphaModFix/>
            </a:blip>
            <a:srcRect/>
            <a:stretch/>
          </p:blipFill>
          <p:spPr>
            <a:xfrm>
              <a:off x="72054" y="4143398"/>
              <a:ext cx="411691" cy="354054"/>
            </a:xfrm>
            <a:prstGeom prst="rect">
              <a:avLst/>
            </a:prstGeom>
            <a:noFill/>
            <a:ln>
              <a:noFill/>
            </a:ln>
          </p:spPr>
        </p:pic>
      </p:grpSp>
      <p:sp>
        <p:nvSpPr>
          <p:cNvPr id="590" name="Shape 590"/>
          <p:cNvSpPr txBox="1"/>
          <p:nvPr/>
        </p:nvSpPr>
        <p:spPr>
          <a:xfrm>
            <a:off x="549406" y="89971"/>
            <a:ext cx="8448235" cy="707886"/>
          </a:xfrm>
          <a:prstGeom prst="rect">
            <a:avLst/>
          </a:prstGeom>
          <a:noFill/>
          <a:ln>
            <a:noFill/>
          </a:ln>
        </p:spPr>
        <p:txBody>
          <a:bodyPr lIns="91425" tIns="45700" rIns="91425" bIns="45700" anchor="t" anchorCtr="0">
            <a:noAutofit/>
          </a:bodyPr>
          <a:lstStyle/>
          <a:p>
            <a:pPr lvl="0">
              <a:buSzPct val="25000"/>
            </a:pPr>
            <a:r>
              <a:rPr lang="en" sz="4000" dirty="0">
                <a:solidFill>
                  <a:schemeClr val="lt1"/>
                </a:solidFill>
                <a:latin typeface="Calibri"/>
                <a:ea typeface="Calibri"/>
                <a:cs typeface="Calibri"/>
                <a:sym typeface="Calibri"/>
              </a:rPr>
              <a:t>Example 2</a:t>
            </a:r>
            <a:r>
              <a:rPr lang="en-US" sz="4000" dirty="0">
                <a:solidFill>
                  <a:schemeClr val="lt1"/>
                </a:solidFill>
                <a:latin typeface="Calibri"/>
                <a:ea typeface="Calibri"/>
                <a:cs typeface="Calibri"/>
                <a:sym typeface="Calibri"/>
              </a:rPr>
              <a:t>: </a:t>
            </a:r>
            <a:r>
              <a:rPr lang="en-US" sz="4000" dirty="0" smtClean="0">
                <a:solidFill>
                  <a:schemeClr val="lt1"/>
                </a:solidFill>
                <a:latin typeface="Calibri"/>
                <a:ea typeface="Calibri"/>
                <a:cs typeface="Calibri"/>
                <a:sym typeface="Calibri"/>
              </a:rPr>
              <a:t>From marker ... to genome</a:t>
            </a:r>
            <a:endParaRPr lang="en" sz="4000" b="0" i="0" u="none" strike="noStrike" cap="none" baseline="0" dirty="0">
              <a:solidFill>
                <a:schemeClr val="lt1"/>
              </a:solidFill>
              <a:latin typeface="Calibri"/>
              <a:ea typeface="Calibri"/>
              <a:cs typeface="Calibri"/>
              <a:sym typeface="Calibri"/>
            </a:endParaRPr>
          </a:p>
        </p:txBody>
      </p:sp>
      <p:pic>
        <p:nvPicPr>
          <p:cNvPr id="595" name="Shape 595"/>
          <p:cNvPicPr preferRelativeResize="0"/>
          <p:nvPr/>
        </p:nvPicPr>
        <p:blipFill rotWithShape="1">
          <a:blip r:embed="rId5">
            <a:alphaModFix/>
          </a:blip>
          <a:srcRect/>
          <a:stretch/>
        </p:blipFill>
        <p:spPr>
          <a:xfrm>
            <a:off x="5342553" y="3683000"/>
            <a:ext cx="3420447" cy="2892393"/>
          </a:xfrm>
          <a:prstGeom prst="rect">
            <a:avLst/>
          </a:prstGeom>
          <a:noFill/>
          <a:ln>
            <a:noFill/>
          </a:ln>
        </p:spPr>
      </p:pic>
      <p:cxnSp>
        <p:nvCxnSpPr>
          <p:cNvPr id="596" name="Shape 596"/>
          <p:cNvCxnSpPr/>
          <p:nvPr/>
        </p:nvCxnSpPr>
        <p:spPr>
          <a:xfrm>
            <a:off x="4127500" y="5600700"/>
            <a:ext cx="1308100" cy="508000"/>
          </a:xfrm>
          <a:prstGeom prst="straightConnector1">
            <a:avLst/>
          </a:prstGeom>
          <a:noFill/>
          <a:ln w="9525" cap="flat">
            <a:solidFill>
              <a:srgbClr val="FF0000"/>
            </a:solidFill>
            <a:prstDash val="solid"/>
            <a:round/>
            <a:headEnd type="none" w="med" len="med"/>
            <a:tailEnd type="stealth" w="lg" len="lg"/>
          </a:ln>
        </p:spPr>
      </p:cxnSp>
      <p:sp>
        <p:nvSpPr>
          <p:cNvPr id="12" name="Shape 534"/>
          <p:cNvSpPr/>
          <p:nvPr/>
        </p:nvSpPr>
        <p:spPr>
          <a:xfrm>
            <a:off x="46654" y="1088672"/>
            <a:ext cx="9006646" cy="2314928"/>
          </a:xfrm>
          <a:prstGeom prst="roundRect">
            <a:avLst>
              <a:gd name="adj" fmla="val 16667"/>
            </a:avLst>
          </a:prstGeom>
          <a:noFill/>
          <a:ln w="9525" cap="flat">
            <a:solidFill>
              <a:srgbClr val="FFFFFF"/>
            </a:solidFill>
            <a:prstDash val="solid"/>
            <a:round/>
            <a:headEnd type="none" w="med" len="med"/>
            <a:tailEnd type="none" w="med" len="med"/>
          </a:ln>
        </p:spPr>
        <p:txBody>
          <a:bodyPr lIns="91425" tIns="45700" rIns="91425" bIns="45700" anchor="t" anchorCtr="0">
            <a:noAutofit/>
          </a:bodyPr>
          <a:lstStyle/>
          <a:p>
            <a:pPr lvl="1">
              <a:buSzPct val="25000"/>
            </a:pPr>
            <a:r>
              <a:rPr lang="en-US" sz="3200" dirty="0">
                <a:solidFill>
                  <a:schemeClr val="tx1">
                    <a:lumMod val="65000"/>
                    <a:lumOff val="35000"/>
                  </a:schemeClr>
                </a:solidFill>
                <a:latin typeface="Calibri"/>
                <a:ea typeface="Calibri"/>
                <a:cs typeface="Calibri"/>
                <a:sym typeface="Calibri"/>
              </a:rPr>
              <a:t>Start with a QTL search</a:t>
            </a:r>
            <a:endParaRPr lang="en" sz="3200" dirty="0">
              <a:solidFill>
                <a:schemeClr val="tx1">
                  <a:lumMod val="65000"/>
                  <a:lumOff val="35000"/>
                </a:schemeClr>
              </a:solidFill>
              <a:latin typeface="Calibri"/>
              <a:ea typeface="Calibri"/>
              <a:cs typeface="Calibri"/>
              <a:sym typeface="Calibri"/>
            </a:endParaRPr>
          </a:p>
          <a:p>
            <a:pPr lvl="1">
              <a:buClr>
                <a:schemeClr val="dk1"/>
              </a:buClr>
              <a:buSzPct val="100000"/>
            </a:pPr>
            <a:r>
              <a:rPr lang="en-US" sz="2800" dirty="0">
                <a:solidFill>
                  <a:schemeClr val="dk1"/>
                </a:solidFill>
                <a:latin typeface="Calibri"/>
                <a:ea typeface="Calibri"/>
                <a:cs typeface="Calibri"/>
                <a:sym typeface="Calibri"/>
              </a:rPr>
              <a:t>Check side tabs, e.g. for marker information</a:t>
            </a:r>
          </a:p>
          <a:p>
            <a:pPr lvl="1">
              <a:buClr>
                <a:schemeClr val="dk1"/>
              </a:buClr>
              <a:buSzPct val="100000"/>
            </a:pPr>
            <a:r>
              <a:rPr lang="en-US" sz="2800" dirty="0">
                <a:solidFill>
                  <a:schemeClr val="dk1"/>
                </a:solidFill>
                <a:latin typeface="Calibri"/>
                <a:ea typeface="Calibri"/>
                <a:cs typeface="Calibri"/>
                <a:sym typeface="Calibri"/>
              </a:rPr>
              <a:t>... then use the marker in a keyword search</a:t>
            </a:r>
          </a:p>
          <a:p>
            <a:pPr lvl="1">
              <a:buClr>
                <a:schemeClr val="dk1"/>
              </a:buClr>
              <a:buSzPct val="100000"/>
            </a:pPr>
            <a:r>
              <a:rPr lang="en-US" sz="2800" dirty="0">
                <a:solidFill>
                  <a:schemeClr val="dk1"/>
                </a:solidFill>
                <a:latin typeface="Calibri"/>
                <a:ea typeface="Calibri"/>
                <a:cs typeface="Calibri"/>
                <a:sym typeface="Calibri"/>
              </a:rPr>
              <a:t>... to find the genomic region</a:t>
            </a:r>
            <a:endParaRPr lang="en" sz="2800" dirty="0">
              <a:solidFill>
                <a:schemeClr val="dk1"/>
              </a:solidFill>
              <a:latin typeface="Calibri"/>
              <a:ea typeface="Calibri"/>
              <a:cs typeface="Calibri"/>
              <a:sym typeface="Calibri"/>
            </a:endParaRPr>
          </a:p>
        </p:txBody>
      </p:sp>
      <p:pic>
        <p:nvPicPr>
          <p:cNvPr id="19" name="Shape 580"/>
          <p:cNvPicPr preferRelativeResize="0"/>
          <p:nvPr/>
        </p:nvPicPr>
        <p:blipFill rotWithShape="1">
          <a:blip r:embed="rId6">
            <a:alphaModFix/>
          </a:blip>
          <a:srcRect/>
          <a:stretch/>
        </p:blipFill>
        <p:spPr>
          <a:xfrm>
            <a:off x="341449" y="3536665"/>
            <a:ext cx="4125848" cy="3017072"/>
          </a:xfrm>
          <a:prstGeom prst="rect">
            <a:avLst/>
          </a:prstGeom>
          <a:noFill/>
          <a:ln>
            <a:noFill/>
          </a:ln>
        </p:spPr>
      </p:pic>
    </p:spTree>
  </p:cSld>
  <p:clrMapOvr>
    <a:masterClrMapping/>
  </p:clrMapOvr>
  <p:transition xmlns:p14="http://schemas.microsoft.com/office/powerpoint/2010/main" spd="slow">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61"/>
        <p:cNvGrpSpPr/>
        <p:nvPr/>
      </p:nvGrpSpPr>
      <p:grpSpPr>
        <a:xfrm>
          <a:off x="0" y="0"/>
          <a:ext cx="0" cy="0"/>
          <a:chOff x="0" y="0"/>
          <a:chExt cx="0" cy="0"/>
        </a:xfrm>
      </p:grpSpPr>
      <p:sp>
        <p:nvSpPr>
          <p:cNvPr id="5" name="Shape 862"/>
          <p:cNvSpPr txBox="1"/>
          <p:nvPr/>
        </p:nvSpPr>
        <p:spPr>
          <a:xfrm>
            <a:off x="333750" y="284548"/>
            <a:ext cx="8555399" cy="6548052"/>
          </a:xfrm>
          <a:prstGeom prst="rect">
            <a:avLst/>
          </a:prstGeom>
          <a:noFill/>
          <a:ln>
            <a:noFill/>
          </a:ln>
        </p:spPr>
        <p:txBody>
          <a:bodyPr lIns="91425" tIns="91425" rIns="91425" bIns="91425" anchor="t" anchorCtr="0">
            <a:noAutofit/>
          </a:bodyPr>
          <a:lstStyle/>
          <a:p>
            <a:pPr rtl="0">
              <a:spcBef>
                <a:spcPts val="0"/>
              </a:spcBef>
              <a:buNone/>
            </a:pPr>
            <a:r>
              <a:rPr lang="en-US" sz="2800" b="1" dirty="0"/>
              <a:t>Why Iowa?</a:t>
            </a:r>
            <a:r>
              <a:rPr lang="en-US" sz="2800" b="1" dirty="0" smtClean="0"/>
              <a:t>?</a:t>
            </a:r>
          </a:p>
          <a:p>
            <a:pPr rtl="0">
              <a:spcBef>
                <a:spcPts val="0"/>
              </a:spcBef>
              <a:buNone/>
            </a:pPr>
            <a:endParaRPr lang="en-US" sz="1000" dirty="0"/>
          </a:p>
          <a:p>
            <a:pPr rtl="0">
              <a:spcBef>
                <a:spcPts val="0"/>
              </a:spcBef>
              <a:buNone/>
            </a:pPr>
            <a:r>
              <a:rPr lang="en-US" sz="2800" dirty="0" smtClean="0"/>
              <a:t>USDA-ARS projects: </a:t>
            </a:r>
            <a:r>
              <a:rPr lang="en-US" sz="2800" dirty="0" err="1" smtClean="0"/>
              <a:t>SoyBase</a:t>
            </a:r>
            <a:r>
              <a:rPr lang="en-US" sz="2800" dirty="0" smtClean="0"/>
              <a:t>, </a:t>
            </a:r>
          </a:p>
          <a:p>
            <a:pPr rtl="0">
              <a:spcBef>
                <a:spcPts val="0"/>
              </a:spcBef>
              <a:buNone/>
            </a:pPr>
            <a:r>
              <a:rPr lang="en-US" sz="2800" dirty="0" smtClean="0"/>
              <a:t>  Legume Information System</a:t>
            </a:r>
          </a:p>
          <a:p>
            <a:pPr rtl="0">
              <a:spcBef>
                <a:spcPts val="0"/>
              </a:spcBef>
              <a:buNone/>
            </a:pPr>
            <a:endParaRPr lang="en-US" sz="1000" dirty="0"/>
          </a:p>
          <a:p>
            <a:pPr rtl="0">
              <a:spcBef>
                <a:spcPts val="0"/>
              </a:spcBef>
              <a:buNone/>
            </a:pPr>
            <a:r>
              <a:rPr lang="en-US" sz="2800" dirty="0" smtClean="0"/>
              <a:t>Also this legacy: George Washington Carver was trained at Iowa State College, 1891-1896: first black student and first black faculty</a:t>
            </a:r>
            <a:endParaRPr lang="en" sz="2800" dirty="0"/>
          </a:p>
          <a:p>
            <a:pPr rtl="0">
              <a:spcBef>
                <a:spcPts val="0"/>
              </a:spcBef>
              <a:buNone/>
            </a:pPr>
            <a:endParaRPr sz="2800" b="1" dirty="0"/>
          </a:p>
        </p:txBody>
      </p:sp>
      <p:pic>
        <p:nvPicPr>
          <p:cNvPr id="4" name="Shape 864"/>
          <p:cNvPicPr preferRelativeResize="0"/>
          <p:nvPr/>
        </p:nvPicPr>
        <p:blipFill>
          <a:blip r:embed="rId3">
            <a:alphaModFix/>
          </a:blip>
          <a:stretch>
            <a:fillRect/>
          </a:stretch>
        </p:blipFill>
        <p:spPr>
          <a:xfrm>
            <a:off x="7105410" y="1174348"/>
            <a:ext cx="751806" cy="533400"/>
          </a:xfrm>
          <a:prstGeom prst="rect">
            <a:avLst/>
          </a:prstGeom>
          <a:noFill/>
          <a:ln>
            <a:noFill/>
          </a:ln>
        </p:spPr>
      </p:pic>
      <p:pic>
        <p:nvPicPr>
          <p:cNvPr id="6" name="Shape 865"/>
          <p:cNvPicPr preferRelativeResize="0"/>
          <p:nvPr/>
        </p:nvPicPr>
        <p:blipFill>
          <a:blip r:embed="rId4">
            <a:alphaModFix/>
          </a:blip>
          <a:stretch>
            <a:fillRect/>
          </a:stretch>
        </p:blipFill>
        <p:spPr>
          <a:xfrm>
            <a:off x="7024191" y="418382"/>
            <a:ext cx="833025" cy="628282"/>
          </a:xfrm>
          <a:prstGeom prst="rect">
            <a:avLst/>
          </a:prstGeom>
          <a:noFill/>
          <a:ln>
            <a:noFill/>
          </a:ln>
        </p:spPr>
      </p:pic>
      <p:pic>
        <p:nvPicPr>
          <p:cNvPr id="2" name="Picture 1" descr="OldMain01.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66959" y="3683000"/>
            <a:ext cx="4283101" cy="3010408"/>
          </a:xfrm>
          <a:prstGeom prst="rect">
            <a:avLst/>
          </a:prstGeom>
        </p:spPr>
      </p:pic>
      <p:pic>
        <p:nvPicPr>
          <p:cNvPr id="3" name="Picture 2" descr="C.2.9-Carver-as-a-faculty-member-of-Iowa-State-College-circa-1895.jpg"/>
          <p:cNvPicPr>
            <a:picLocks noChangeAspect="1"/>
          </p:cNvPicPr>
          <p:nvPr/>
        </p:nvPicPr>
        <p:blipFill rotWithShape="1">
          <a:blip r:embed="rId6">
            <a:extLst>
              <a:ext uri="{28A0092B-C50C-407E-A947-70E740481C1C}">
                <a14:useLocalDpi xmlns:a14="http://schemas.microsoft.com/office/drawing/2010/main" val="0"/>
              </a:ext>
            </a:extLst>
          </a:blip>
          <a:srcRect l="6826" t="3695" r="6191" b="38478"/>
          <a:stretch/>
        </p:blipFill>
        <p:spPr>
          <a:xfrm>
            <a:off x="609600" y="3454400"/>
            <a:ext cx="3479800" cy="3378200"/>
          </a:xfrm>
          <a:prstGeom prst="rect">
            <a:avLst/>
          </a:prstGeom>
        </p:spPr>
      </p:pic>
    </p:spTree>
    <p:extLst>
      <p:ext uri="{BB962C8B-B14F-4D97-AF65-F5344CB8AC3E}">
        <p14:creationId xmlns:p14="http://schemas.microsoft.com/office/powerpoint/2010/main" val="2770372713"/>
      </p:ext>
    </p:extLst>
  </p:cSld>
  <p:clrMapOvr>
    <a:masterClrMapping/>
  </p:clrMapOvr>
  <p:transition xmlns:p14="http://schemas.microsoft.com/office/powerpoint/2010/main" spd="slow">
    <p:cut/>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600"/>
        <p:cNvGrpSpPr/>
        <p:nvPr/>
      </p:nvGrpSpPr>
      <p:grpSpPr>
        <a:xfrm>
          <a:off x="0" y="0"/>
          <a:ext cx="0" cy="0"/>
          <a:chOff x="0" y="0"/>
          <a:chExt cx="0" cy="0"/>
        </a:xfrm>
      </p:grpSpPr>
      <p:grpSp>
        <p:nvGrpSpPr>
          <p:cNvPr id="601" name="Shape 601"/>
          <p:cNvGrpSpPr/>
          <p:nvPr/>
        </p:nvGrpSpPr>
        <p:grpSpPr>
          <a:xfrm>
            <a:off x="72053" y="0"/>
            <a:ext cx="9006646" cy="1037465"/>
            <a:chOff x="72053" y="4143398"/>
            <a:chExt cx="9006646" cy="1037465"/>
          </a:xfrm>
        </p:grpSpPr>
        <p:pic>
          <p:nvPicPr>
            <p:cNvPr id="602" name="Shape 602"/>
            <p:cNvPicPr preferRelativeResize="0"/>
            <p:nvPr/>
          </p:nvPicPr>
          <p:blipFill rotWithShape="1">
            <a:blip r:embed="rId3">
              <a:alphaModFix/>
            </a:blip>
            <a:srcRect l="44679" t="2983" b="58461"/>
            <a:stretch/>
          </p:blipFill>
          <p:spPr>
            <a:xfrm>
              <a:off x="72053" y="4143398"/>
              <a:ext cx="9006646" cy="1037465"/>
            </a:xfrm>
            <a:prstGeom prst="rect">
              <a:avLst/>
            </a:prstGeom>
            <a:noFill/>
            <a:ln>
              <a:noFill/>
            </a:ln>
          </p:spPr>
        </p:pic>
        <p:pic>
          <p:nvPicPr>
            <p:cNvPr id="603" name="Shape 603"/>
            <p:cNvPicPr preferRelativeResize="0"/>
            <p:nvPr/>
          </p:nvPicPr>
          <p:blipFill rotWithShape="1">
            <a:blip r:embed="rId4">
              <a:alphaModFix/>
            </a:blip>
            <a:srcRect/>
            <a:stretch/>
          </p:blipFill>
          <p:spPr>
            <a:xfrm>
              <a:off x="72054" y="4143398"/>
              <a:ext cx="411691" cy="354054"/>
            </a:xfrm>
            <a:prstGeom prst="rect">
              <a:avLst/>
            </a:prstGeom>
            <a:noFill/>
            <a:ln>
              <a:noFill/>
            </a:ln>
          </p:spPr>
        </p:pic>
      </p:grpSp>
      <p:pic>
        <p:nvPicPr>
          <p:cNvPr id="605" name="Shape 605"/>
          <p:cNvPicPr preferRelativeResize="0"/>
          <p:nvPr/>
        </p:nvPicPr>
        <p:blipFill rotWithShape="1">
          <a:blip r:embed="rId5">
            <a:alphaModFix/>
          </a:blip>
          <a:srcRect/>
          <a:stretch/>
        </p:blipFill>
        <p:spPr>
          <a:xfrm>
            <a:off x="0" y="5201767"/>
            <a:ext cx="1969862" cy="1630336"/>
          </a:xfrm>
          <a:prstGeom prst="rect">
            <a:avLst/>
          </a:prstGeom>
          <a:noFill/>
          <a:ln>
            <a:noFill/>
          </a:ln>
        </p:spPr>
      </p:pic>
      <p:pic>
        <p:nvPicPr>
          <p:cNvPr id="606" name="Shape 606"/>
          <p:cNvPicPr preferRelativeResize="0"/>
          <p:nvPr/>
        </p:nvPicPr>
        <p:blipFill rotWithShape="1">
          <a:blip r:embed="rId6">
            <a:alphaModFix/>
          </a:blip>
          <a:srcRect/>
          <a:stretch/>
        </p:blipFill>
        <p:spPr>
          <a:xfrm>
            <a:off x="2619707" y="1127620"/>
            <a:ext cx="6468018" cy="5577213"/>
          </a:xfrm>
          <a:prstGeom prst="rect">
            <a:avLst/>
          </a:prstGeom>
          <a:noFill/>
          <a:ln>
            <a:noFill/>
          </a:ln>
        </p:spPr>
      </p:pic>
      <p:cxnSp>
        <p:nvCxnSpPr>
          <p:cNvPr id="607" name="Shape 607"/>
          <p:cNvCxnSpPr/>
          <p:nvPr/>
        </p:nvCxnSpPr>
        <p:spPr>
          <a:xfrm rot="10800000" flipH="1">
            <a:off x="240587" y="2197803"/>
            <a:ext cx="4172671" cy="4341564"/>
          </a:xfrm>
          <a:prstGeom prst="straightConnector1">
            <a:avLst/>
          </a:prstGeom>
          <a:noFill/>
          <a:ln w="9525" cap="flat">
            <a:solidFill>
              <a:srgbClr val="FF0000"/>
            </a:solidFill>
            <a:prstDash val="solid"/>
            <a:round/>
            <a:headEnd type="none" w="med" len="med"/>
            <a:tailEnd type="stealth" w="lg" len="lg"/>
          </a:ln>
        </p:spPr>
      </p:cxnSp>
      <p:sp>
        <p:nvSpPr>
          <p:cNvPr id="10" name="Shape 608"/>
          <p:cNvSpPr/>
          <p:nvPr/>
        </p:nvSpPr>
        <p:spPr>
          <a:xfrm>
            <a:off x="72054" y="1126770"/>
            <a:ext cx="2760046" cy="3915130"/>
          </a:xfrm>
          <a:prstGeom prst="roundRect">
            <a:avLst>
              <a:gd name="adj" fmla="val 13008"/>
            </a:avLst>
          </a:prstGeom>
          <a:noFill/>
          <a:ln w="9525" cap="flat">
            <a:solidFill>
              <a:srgbClr val="FFFFFF"/>
            </a:solidFill>
            <a:prstDash val="solid"/>
            <a:round/>
            <a:headEnd type="none" w="med" len="med"/>
            <a:tailEnd type="none" w="med" len="med"/>
          </a:ln>
        </p:spPr>
        <p:txBody>
          <a:bodyPr lIns="91425" tIns="45700" rIns="91425" bIns="45700" anchor="t" anchorCtr="0">
            <a:noAutofit/>
          </a:bodyPr>
          <a:lstStyle/>
          <a:p>
            <a:pPr marR="0" lvl="1" indent="0" algn="l" rtl="0">
              <a:spcBef>
                <a:spcPts val="0"/>
              </a:spcBef>
              <a:buSzPct val="25000"/>
              <a:buNone/>
            </a:pPr>
            <a:r>
              <a:rPr lang="en-US" sz="2800" dirty="0" smtClean="0">
                <a:solidFill>
                  <a:schemeClr val="dk1"/>
                </a:solidFill>
                <a:latin typeface="Calibri"/>
                <a:ea typeface="Calibri"/>
                <a:cs typeface="Calibri"/>
                <a:sym typeface="Calibri"/>
              </a:rPr>
              <a:t>The marker’s </a:t>
            </a:r>
            <a:r>
              <a:rPr lang="en-US" sz="2800" b="1" dirty="0" smtClean="0">
                <a:solidFill>
                  <a:schemeClr val="dk1"/>
                </a:solidFill>
                <a:latin typeface="Calibri"/>
                <a:ea typeface="Calibri"/>
                <a:cs typeface="Calibri"/>
                <a:sym typeface="Calibri"/>
              </a:rPr>
              <a:t>g</a:t>
            </a:r>
            <a:r>
              <a:rPr lang="en" sz="2800" b="1" i="0" u="none" strike="noStrike" cap="none" baseline="0" dirty="0" smtClean="0">
                <a:solidFill>
                  <a:schemeClr val="dk1"/>
                </a:solidFill>
                <a:latin typeface="Calibri"/>
                <a:ea typeface="Calibri"/>
                <a:cs typeface="Calibri"/>
                <a:sym typeface="Calibri"/>
              </a:rPr>
              <a:t>enomic</a:t>
            </a:r>
            <a:r>
              <a:rPr lang="en" sz="2800" b="0" i="0" u="none" strike="noStrike" cap="none" baseline="0" dirty="0" smtClean="0">
                <a:solidFill>
                  <a:schemeClr val="dk1"/>
                </a:solidFill>
                <a:latin typeface="Calibri"/>
                <a:ea typeface="Calibri"/>
                <a:cs typeface="Calibri"/>
                <a:sym typeface="Calibri"/>
              </a:rPr>
              <a:t> </a:t>
            </a:r>
            <a:r>
              <a:rPr lang="en" sz="2800" b="0" i="0" u="none" strike="noStrike" cap="none" baseline="0" dirty="0">
                <a:solidFill>
                  <a:schemeClr val="dk1"/>
                </a:solidFill>
                <a:latin typeface="Calibri"/>
                <a:ea typeface="Calibri"/>
                <a:cs typeface="Calibri"/>
                <a:sym typeface="Calibri"/>
              </a:rPr>
              <a:t>region </a:t>
            </a:r>
            <a:r>
              <a:rPr lang="en" sz="2800" b="0" i="0" u="none" strike="noStrike" cap="none" baseline="0" dirty="0" smtClean="0">
                <a:solidFill>
                  <a:schemeClr val="dk1"/>
                </a:solidFill>
                <a:latin typeface="Calibri"/>
                <a:ea typeface="Calibri"/>
                <a:cs typeface="Calibri"/>
                <a:sym typeface="Calibri"/>
              </a:rPr>
              <a:t>on</a:t>
            </a:r>
            <a:r>
              <a:rPr lang="en-US" sz="2800" b="0" i="0" u="none" strike="noStrike" cap="none" dirty="0" smtClean="0">
                <a:solidFill>
                  <a:schemeClr val="dk1"/>
                </a:solidFill>
                <a:latin typeface="Calibri"/>
                <a:ea typeface="Calibri"/>
                <a:cs typeface="Calibri"/>
                <a:sym typeface="Calibri"/>
              </a:rPr>
              <a:t> </a:t>
            </a:r>
            <a:r>
              <a:rPr lang="en" sz="2800" b="0" i="0" u="none" strike="noStrike" cap="none" baseline="0" dirty="0" smtClean="0">
                <a:solidFill>
                  <a:schemeClr val="dk1"/>
                </a:solidFill>
                <a:latin typeface="Calibri"/>
                <a:ea typeface="Calibri"/>
                <a:cs typeface="Calibri"/>
                <a:sym typeface="Calibri"/>
              </a:rPr>
              <a:t>Chr A.09</a:t>
            </a:r>
            <a:endParaRPr lang="en-US" sz="2800" b="0" i="0" u="none" strike="noStrike" cap="none" baseline="0" dirty="0" smtClean="0">
              <a:solidFill>
                <a:schemeClr val="dk1"/>
              </a:solidFill>
              <a:latin typeface="Calibri"/>
              <a:ea typeface="Calibri"/>
              <a:cs typeface="Calibri"/>
              <a:sym typeface="Calibri"/>
            </a:endParaRPr>
          </a:p>
          <a:p>
            <a:pPr marL="457200" marR="0" lvl="1" indent="0" algn="l" rtl="0">
              <a:spcBef>
                <a:spcPts val="0"/>
              </a:spcBef>
              <a:buSzPct val="25000"/>
              <a:buNone/>
            </a:pPr>
            <a:endParaRPr lang="en-US" sz="2800" b="0" i="0" u="none" strike="noStrike" cap="none" baseline="0" dirty="0" smtClean="0">
              <a:solidFill>
                <a:schemeClr val="dk1"/>
              </a:solidFill>
              <a:latin typeface="Calibri"/>
              <a:ea typeface="Calibri"/>
              <a:cs typeface="Calibri"/>
              <a:sym typeface="Calibri"/>
            </a:endParaRPr>
          </a:p>
          <a:p>
            <a:pPr marL="457200" marR="0" lvl="1" indent="0" algn="l" rtl="0">
              <a:spcBef>
                <a:spcPts val="0"/>
              </a:spcBef>
              <a:buSzPct val="25000"/>
              <a:buNone/>
            </a:pPr>
            <a:r>
              <a:rPr lang="en" sz="2800" b="0" i="0" u="none" strike="noStrike" cap="none" baseline="0" dirty="0" smtClean="0">
                <a:solidFill>
                  <a:srgbClr val="FF0000"/>
                </a:solidFill>
                <a:latin typeface="Calibri"/>
                <a:ea typeface="Calibri"/>
                <a:cs typeface="Calibri"/>
                <a:sym typeface="Calibri"/>
              </a:rPr>
              <a:t> </a:t>
            </a:r>
            <a:endParaRPr lang="en" sz="2800" b="0" i="0" u="none" strike="noStrike" cap="none" baseline="0" dirty="0">
              <a:solidFill>
                <a:srgbClr val="FF0000"/>
              </a:solidFill>
              <a:latin typeface="Calibri"/>
              <a:ea typeface="Calibri"/>
              <a:cs typeface="Calibri"/>
              <a:sym typeface="Calibri"/>
            </a:endParaRPr>
          </a:p>
          <a:p>
            <a:pPr marL="914400" marR="0" lvl="1" indent="-304800" algn="l" rtl="0">
              <a:spcBef>
                <a:spcPts val="0"/>
              </a:spcBef>
              <a:buClr>
                <a:schemeClr val="dk1"/>
              </a:buClr>
              <a:buFont typeface="Arial"/>
              <a:buNone/>
            </a:pPr>
            <a:endParaRPr sz="2800" b="0" i="0" u="none" strike="noStrike" cap="none" baseline="0" dirty="0">
              <a:solidFill>
                <a:schemeClr val="dk1"/>
              </a:solidFill>
              <a:latin typeface="Calibri"/>
              <a:ea typeface="Calibri"/>
              <a:cs typeface="Calibri"/>
              <a:sym typeface="Calibri"/>
            </a:endParaRPr>
          </a:p>
        </p:txBody>
      </p:sp>
      <p:sp>
        <p:nvSpPr>
          <p:cNvPr id="11" name="Shape 590"/>
          <p:cNvSpPr txBox="1"/>
          <p:nvPr/>
        </p:nvSpPr>
        <p:spPr>
          <a:xfrm>
            <a:off x="549406" y="89971"/>
            <a:ext cx="8448235" cy="707886"/>
          </a:xfrm>
          <a:prstGeom prst="rect">
            <a:avLst/>
          </a:prstGeom>
          <a:noFill/>
          <a:ln>
            <a:noFill/>
          </a:ln>
        </p:spPr>
        <p:txBody>
          <a:bodyPr lIns="91425" tIns="45700" rIns="91425" bIns="45700" anchor="t" anchorCtr="0">
            <a:noAutofit/>
          </a:bodyPr>
          <a:lstStyle/>
          <a:p>
            <a:pPr lvl="0">
              <a:buSzPct val="25000"/>
            </a:pPr>
            <a:r>
              <a:rPr lang="en" sz="4000" dirty="0">
                <a:solidFill>
                  <a:schemeClr val="lt1"/>
                </a:solidFill>
                <a:latin typeface="Calibri"/>
                <a:ea typeface="Calibri"/>
                <a:cs typeface="Calibri"/>
                <a:sym typeface="Calibri"/>
              </a:rPr>
              <a:t>Example 2</a:t>
            </a:r>
            <a:r>
              <a:rPr lang="en-US" sz="4000" dirty="0">
                <a:solidFill>
                  <a:schemeClr val="lt1"/>
                </a:solidFill>
                <a:latin typeface="Calibri"/>
                <a:ea typeface="Calibri"/>
                <a:cs typeface="Calibri"/>
                <a:sym typeface="Calibri"/>
              </a:rPr>
              <a:t>: </a:t>
            </a:r>
            <a:r>
              <a:rPr lang="en-US" sz="4000" dirty="0" smtClean="0">
                <a:solidFill>
                  <a:schemeClr val="lt1"/>
                </a:solidFill>
                <a:latin typeface="Calibri"/>
                <a:ea typeface="Calibri"/>
                <a:cs typeface="Calibri"/>
                <a:sym typeface="Calibri"/>
              </a:rPr>
              <a:t>From marker ... to genome</a:t>
            </a:r>
            <a:endParaRPr lang="en" sz="4000" b="0" i="0" u="none" strike="noStrike" cap="none" baseline="0" dirty="0">
              <a:solidFill>
                <a:schemeClr val="lt1"/>
              </a:solidFill>
              <a:latin typeface="Calibri"/>
              <a:ea typeface="Calibri"/>
              <a:cs typeface="Calibri"/>
              <a:sym typeface="Calibri"/>
            </a:endParaRPr>
          </a:p>
        </p:txBody>
      </p:sp>
    </p:spTree>
  </p:cSld>
  <p:clrMapOvr>
    <a:masterClrMapping/>
  </p:clrMapOvr>
  <p:transition xmlns:p14="http://schemas.microsoft.com/office/powerpoint/2010/main" spd="slow">
    <p:cut/>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600"/>
        <p:cNvGrpSpPr/>
        <p:nvPr/>
      </p:nvGrpSpPr>
      <p:grpSpPr>
        <a:xfrm>
          <a:off x="0" y="0"/>
          <a:ext cx="0" cy="0"/>
          <a:chOff x="0" y="0"/>
          <a:chExt cx="0" cy="0"/>
        </a:xfrm>
      </p:grpSpPr>
      <p:grpSp>
        <p:nvGrpSpPr>
          <p:cNvPr id="601" name="Shape 601"/>
          <p:cNvGrpSpPr/>
          <p:nvPr/>
        </p:nvGrpSpPr>
        <p:grpSpPr>
          <a:xfrm>
            <a:off x="72053" y="0"/>
            <a:ext cx="9006646" cy="1037465"/>
            <a:chOff x="72053" y="4143398"/>
            <a:chExt cx="9006646" cy="1037465"/>
          </a:xfrm>
        </p:grpSpPr>
        <p:pic>
          <p:nvPicPr>
            <p:cNvPr id="602" name="Shape 602"/>
            <p:cNvPicPr preferRelativeResize="0"/>
            <p:nvPr/>
          </p:nvPicPr>
          <p:blipFill rotWithShape="1">
            <a:blip r:embed="rId3">
              <a:alphaModFix/>
            </a:blip>
            <a:srcRect l="44679" t="2983" b="58461"/>
            <a:stretch/>
          </p:blipFill>
          <p:spPr>
            <a:xfrm>
              <a:off x="72053" y="4143398"/>
              <a:ext cx="9006646" cy="1037465"/>
            </a:xfrm>
            <a:prstGeom prst="rect">
              <a:avLst/>
            </a:prstGeom>
            <a:noFill/>
            <a:ln>
              <a:noFill/>
            </a:ln>
          </p:spPr>
        </p:pic>
        <p:pic>
          <p:nvPicPr>
            <p:cNvPr id="603" name="Shape 603"/>
            <p:cNvPicPr preferRelativeResize="0"/>
            <p:nvPr/>
          </p:nvPicPr>
          <p:blipFill rotWithShape="1">
            <a:blip r:embed="rId4">
              <a:alphaModFix/>
            </a:blip>
            <a:srcRect/>
            <a:stretch/>
          </p:blipFill>
          <p:spPr>
            <a:xfrm>
              <a:off x="72054" y="4143398"/>
              <a:ext cx="411691" cy="354054"/>
            </a:xfrm>
            <a:prstGeom prst="rect">
              <a:avLst/>
            </a:prstGeom>
            <a:noFill/>
            <a:ln>
              <a:noFill/>
            </a:ln>
          </p:spPr>
        </p:pic>
      </p:grpSp>
      <p:pic>
        <p:nvPicPr>
          <p:cNvPr id="605" name="Shape 605"/>
          <p:cNvPicPr preferRelativeResize="0"/>
          <p:nvPr/>
        </p:nvPicPr>
        <p:blipFill rotWithShape="1">
          <a:blip r:embed="rId5">
            <a:alphaModFix/>
          </a:blip>
          <a:srcRect/>
          <a:stretch/>
        </p:blipFill>
        <p:spPr>
          <a:xfrm>
            <a:off x="0" y="5201767"/>
            <a:ext cx="1969862" cy="1630336"/>
          </a:xfrm>
          <a:prstGeom prst="rect">
            <a:avLst/>
          </a:prstGeom>
          <a:noFill/>
          <a:ln>
            <a:noFill/>
          </a:ln>
        </p:spPr>
      </p:pic>
      <p:pic>
        <p:nvPicPr>
          <p:cNvPr id="606" name="Shape 606"/>
          <p:cNvPicPr preferRelativeResize="0"/>
          <p:nvPr/>
        </p:nvPicPr>
        <p:blipFill rotWithShape="1">
          <a:blip r:embed="rId6">
            <a:alphaModFix/>
          </a:blip>
          <a:srcRect/>
          <a:stretch/>
        </p:blipFill>
        <p:spPr>
          <a:xfrm>
            <a:off x="2619707" y="1127620"/>
            <a:ext cx="6468018" cy="5577213"/>
          </a:xfrm>
          <a:prstGeom prst="rect">
            <a:avLst/>
          </a:prstGeom>
          <a:noFill/>
          <a:ln>
            <a:noFill/>
          </a:ln>
        </p:spPr>
      </p:pic>
      <p:cxnSp>
        <p:nvCxnSpPr>
          <p:cNvPr id="607" name="Shape 607"/>
          <p:cNvCxnSpPr/>
          <p:nvPr/>
        </p:nvCxnSpPr>
        <p:spPr>
          <a:xfrm rot="10800000" flipH="1">
            <a:off x="240587" y="2197803"/>
            <a:ext cx="4172671" cy="4341564"/>
          </a:xfrm>
          <a:prstGeom prst="straightConnector1">
            <a:avLst/>
          </a:prstGeom>
          <a:noFill/>
          <a:ln w="9525" cap="flat">
            <a:solidFill>
              <a:srgbClr val="FF0000"/>
            </a:solidFill>
            <a:prstDash val="solid"/>
            <a:round/>
            <a:headEnd type="none" w="med" len="med"/>
            <a:tailEnd type="stealth" w="lg" len="lg"/>
          </a:ln>
        </p:spPr>
      </p:cxnSp>
      <p:sp>
        <p:nvSpPr>
          <p:cNvPr id="608" name="Shape 608"/>
          <p:cNvSpPr/>
          <p:nvPr/>
        </p:nvSpPr>
        <p:spPr>
          <a:xfrm>
            <a:off x="72054" y="1126770"/>
            <a:ext cx="2760046" cy="3915130"/>
          </a:xfrm>
          <a:prstGeom prst="roundRect">
            <a:avLst>
              <a:gd name="adj" fmla="val 13008"/>
            </a:avLst>
          </a:prstGeom>
          <a:noFill/>
          <a:ln w="9525" cap="flat">
            <a:solidFill>
              <a:srgbClr val="FFFFFF"/>
            </a:solidFill>
            <a:prstDash val="solid"/>
            <a:round/>
            <a:headEnd type="none" w="med" len="med"/>
            <a:tailEnd type="none" w="med" len="med"/>
          </a:ln>
        </p:spPr>
        <p:txBody>
          <a:bodyPr lIns="91425" tIns="45700" rIns="91425" bIns="45700" anchor="t" anchorCtr="0">
            <a:noAutofit/>
          </a:bodyPr>
          <a:lstStyle/>
          <a:p>
            <a:pPr marR="0" lvl="1" indent="0" algn="l" rtl="0">
              <a:spcBef>
                <a:spcPts val="0"/>
              </a:spcBef>
              <a:buSzPct val="25000"/>
              <a:buNone/>
            </a:pPr>
            <a:r>
              <a:rPr lang="en-US" sz="2800" dirty="0" smtClean="0">
                <a:solidFill>
                  <a:schemeClr val="dk1"/>
                </a:solidFill>
                <a:latin typeface="Calibri"/>
                <a:ea typeface="Calibri"/>
                <a:cs typeface="Calibri"/>
                <a:sym typeface="Calibri"/>
              </a:rPr>
              <a:t>The marker’s </a:t>
            </a:r>
            <a:r>
              <a:rPr lang="en-US" sz="2800" b="1" dirty="0" smtClean="0">
                <a:solidFill>
                  <a:schemeClr val="dk1"/>
                </a:solidFill>
                <a:latin typeface="Calibri"/>
                <a:ea typeface="Calibri"/>
                <a:cs typeface="Calibri"/>
                <a:sym typeface="Calibri"/>
              </a:rPr>
              <a:t>g</a:t>
            </a:r>
            <a:r>
              <a:rPr lang="en" sz="2800" b="1" i="0" u="none" strike="noStrike" cap="none" baseline="0" dirty="0" smtClean="0">
                <a:solidFill>
                  <a:schemeClr val="dk1"/>
                </a:solidFill>
                <a:latin typeface="Calibri"/>
                <a:ea typeface="Calibri"/>
                <a:cs typeface="Calibri"/>
                <a:sym typeface="Calibri"/>
              </a:rPr>
              <a:t>enomic</a:t>
            </a:r>
            <a:r>
              <a:rPr lang="en" sz="2800" b="0" i="0" u="none" strike="noStrike" cap="none" baseline="0" dirty="0" smtClean="0">
                <a:solidFill>
                  <a:schemeClr val="dk1"/>
                </a:solidFill>
                <a:latin typeface="Calibri"/>
                <a:ea typeface="Calibri"/>
                <a:cs typeface="Calibri"/>
                <a:sym typeface="Calibri"/>
              </a:rPr>
              <a:t> </a:t>
            </a:r>
            <a:r>
              <a:rPr lang="en" sz="2800" b="0" i="0" u="none" strike="noStrike" cap="none" baseline="0" dirty="0">
                <a:solidFill>
                  <a:schemeClr val="dk1"/>
                </a:solidFill>
                <a:latin typeface="Calibri"/>
                <a:ea typeface="Calibri"/>
                <a:cs typeface="Calibri"/>
                <a:sym typeface="Calibri"/>
              </a:rPr>
              <a:t>region </a:t>
            </a:r>
            <a:r>
              <a:rPr lang="en" sz="2800" b="0" i="0" u="none" strike="noStrike" cap="none" baseline="0" dirty="0" smtClean="0">
                <a:solidFill>
                  <a:schemeClr val="dk1"/>
                </a:solidFill>
                <a:latin typeface="Calibri"/>
                <a:ea typeface="Calibri"/>
                <a:cs typeface="Calibri"/>
                <a:sym typeface="Calibri"/>
              </a:rPr>
              <a:t>on</a:t>
            </a:r>
            <a:r>
              <a:rPr lang="en-US" sz="2800" b="0" i="0" u="none" strike="noStrike" cap="none" dirty="0" smtClean="0">
                <a:solidFill>
                  <a:schemeClr val="dk1"/>
                </a:solidFill>
                <a:latin typeface="Calibri"/>
                <a:ea typeface="Calibri"/>
                <a:cs typeface="Calibri"/>
                <a:sym typeface="Calibri"/>
              </a:rPr>
              <a:t> </a:t>
            </a:r>
            <a:r>
              <a:rPr lang="en" sz="2800" b="0" i="0" u="none" strike="noStrike" cap="none" baseline="0" dirty="0" smtClean="0">
                <a:solidFill>
                  <a:schemeClr val="dk1"/>
                </a:solidFill>
                <a:latin typeface="Calibri"/>
                <a:ea typeface="Calibri"/>
                <a:cs typeface="Calibri"/>
                <a:sym typeface="Calibri"/>
              </a:rPr>
              <a:t>Chr A.09</a:t>
            </a:r>
            <a:endParaRPr lang="en-US" sz="2800" b="0" i="0" u="none" strike="noStrike" cap="none" baseline="0" dirty="0" smtClean="0">
              <a:solidFill>
                <a:schemeClr val="dk1"/>
              </a:solidFill>
              <a:latin typeface="Calibri"/>
              <a:ea typeface="Calibri"/>
              <a:cs typeface="Calibri"/>
              <a:sym typeface="Calibri"/>
            </a:endParaRPr>
          </a:p>
          <a:p>
            <a:pPr marL="457200" marR="0" lvl="1" indent="0" algn="l" rtl="0">
              <a:spcBef>
                <a:spcPts val="0"/>
              </a:spcBef>
              <a:buSzPct val="25000"/>
              <a:buNone/>
            </a:pPr>
            <a:endParaRPr lang="en-US" sz="2800" b="0" i="0" u="none" strike="noStrike" cap="none" baseline="0" dirty="0" smtClean="0">
              <a:solidFill>
                <a:schemeClr val="dk1"/>
              </a:solidFill>
              <a:latin typeface="Calibri"/>
              <a:ea typeface="Calibri"/>
              <a:cs typeface="Calibri"/>
              <a:sym typeface="Calibri"/>
            </a:endParaRPr>
          </a:p>
          <a:p>
            <a:pPr marL="457200" marR="0" lvl="1" indent="0" algn="l" rtl="0">
              <a:spcBef>
                <a:spcPts val="0"/>
              </a:spcBef>
              <a:buSzPct val="25000"/>
              <a:buNone/>
            </a:pPr>
            <a:r>
              <a:rPr lang="en" sz="2800" b="0" i="0" u="none" strike="noStrike" cap="none" baseline="0" dirty="0" smtClean="0">
                <a:solidFill>
                  <a:srgbClr val="FF0000"/>
                </a:solidFill>
                <a:latin typeface="Calibri"/>
                <a:ea typeface="Calibri"/>
                <a:cs typeface="Calibri"/>
                <a:sym typeface="Calibri"/>
              </a:rPr>
              <a:t> </a:t>
            </a:r>
            <a:endParaRPr lang="en" sz="2800" b="0" i="0" u="none" strike="noStrike" cap="none" baseline="0" dirty="0">
              <a:solidFill>
                <a:srgbClr val="FF0000"/>
              </a:solidFill>
              <a:latin typeface="Calibri"/>
              <a:ea typeface="Calibri"/>
              <a:cs typeface="Calibri"/>
              <a:sym typeface="Calibri"/>
            </a:endParaRPr>
          </a:p>
          <a:p>
            <a:pPr marL="914400" marR="0" lvl="1" indent="-304800" algn="l" rtl="0">
              <a:spcBef>
                <a:spcPts val="0"/>
              </a:spcBef>
              <a:buClr>
                <a:schemeClr val="dk1"/>
              </a:buClr>
              <a:buFont typeface="Arial"/>
              <a:buNone/>
            </a:pPr>
            <a:endParaRPr sz="2800" b="0" i="0" u="none" strike="noStrike" cap="none" baseline="0" dirty="0">
              <a:solidFill>
                <a:schemeClr val="dk1"/>
              </a:solidFill>
              <a:latin typeface="Calibri"/>
              <a:ea typeface="Calibri"/>
              <a:cs typeface="Calibri"/>
              <a:sym typeface="Calibri"/>
            </a:endParaRPr>
          </a:p>
        </p:txBody>
      </p:sp>
      <p:sp>
        <p:nvSpPr>
          <p:cNvPr id="2" name="Rectangle 1"/>
          <p:cNvSpPr/>
          <p:nvPr/>
        </p:nvSpPr>
        <p:spPr>
          <a:xfrm>
            <a:off x="193092" y="2653588"/>
            <a:ext cx="1873956" cy="1569660"/>
          </a:xfrm>
          <a:prstGeom prst="rect">
            <a:avLst/>
          </a:prstGeom>
        </p:spPr>
        <p:txBody>
          <a:bodyPr wrap="square">
            <a:spAutoFit/>
          </a:bodyPr>
          <a:lstStyle/>
          <a:p>
            <a:pPr lvl="1">
              <a:buSzPct val="25000"/>
            </a:pPr>
            <a:r>
              <a:rPr lang="en-US" sz="2400" dirty="0" smtClean="0">
                <a:solidFill>
                  <a:srgbClr val="FF0000"/>
                </a:solidFill>
                <a:latin typeface="Calibri"/>
                <a:ea typeface="Calibri"/>
                <a:cs typeface="Calibri"/>
                <a:sym typeface="Calibri"/>
              </a:rPr>
              <a:t>Remember: the genomic </a:t>
            </a:r>
            <a:r>
              <a:rPr lang="en-US" sz="2400" dirty="0">
                <a:solidFill>
                  <a:srgbClr val="FF0000"/>
                </a:solidFill>
                <a:latin typeface="Calibri"/>
                <a:ea typeface="Calibri"/>
                <a:cs typeface="Calibri"/>
                <a:sym typeface="Calibri"/>
              </a:rPr>
              <a:t>region may be large!</a:t>
            </a:r>
            <a:r>
              <a:rPr lang="en" sz="2400" dirty="0">
                <a:solidFill>
                  <a:srgbClr val="FF0000"/>
                </a:solidFill>
                <a:latin typeface="Calibri"/>
                <a:ea typeface="Calibri"/>
                <a:cs typeface="Calibri"/>
                <a:sym typeface="Calibri"/>
              </a:rPr>
              <a:t> </a:t>
            </a:r>
          </a:p>
        </p:txBody>
      </p:sp>
      <p:sp>
        <p:nvSpPr>
          <p:cNvPr id="11" name="Shape 590"/>
          <p:cNvSpPr txBox="1"/>
          <p:nvPr/>
        </p:nvSpPr>
        <p:spPr>
          <a:xfrm>
            <a:off x="549406" y="89971"/>
            <a:ext cx="8448235" cy="707886"/>
          </a:xfrm>
          <a:prstGeom prst="rect">
            <a:avLst/>
          </a:prstGeom>
          <a:noFill/>
          <a:ln>
            <a:noFill/>
          </a:ln>
        </p:spPr>
        <p:txBody>
          <a:bodyPr lIns="91425" tIns="45700" rIns="91425" bIns="45700" anchor="t" anchorCtr="0">
            <a:noAutofit/>
          </a:bodyPr>
          <a:lstStyle/>
          <a:p>
            <a:pPr lvl="0">
              <a:buSzPct val="25000"/>
            </a:pPr>
            <a:r>
              <a:rPr lang="en" sz="4000" dirty="0">
                <a:solidFill>
                  <a:schemeClr val="lt1"/>
                </a:solidFill>
                <a:latin typeface="Calibri"/>
                <a:ea typeface="Calibri"/>
                <a:cs typeface="Calibri"/>
                <a:sym typeface="Calibri"/>
              </a:rPr>
              <a:t>Example 2</a:t>
            </a:r>
            <a:r>
              <a:rPr lang="en-US" sz="4000" dirty="0">
                <a:solidFill>
                  <a:schemeClr val="lt1"/>
                </a:solidFill>
                <a:latin typeface="Calibri"/>
                <a:ea typeface="Calibri"/>
                <a:cs typeface="Calibri"/>
                <a:sym typeface="Calibri"/>
              </a:rPr>
              <a:t>: </a:t>
            </a:r>
            <a:r>
              <a:rPr lang="en-US" sz="4000" dirty="0" smtClean="0">
                <a:solidFill>
                  <a:schemeClr val="lt1"/>
                </a:solidFill>
                <a:latin typeface="Calibri"/>
                <a:ea typeface="Calibri"/>
                <a:cs typeface="Calibri"/>
                <a:sym typeface="Calibri"/>
              </a:rPr>
              <a:t>From marker ... to genome</a:t>
            </a:r>
            <a:endParaRPr lang="en" sz="4000" b="0" i="0" u="none" strike="noStrike" cap="none" baseline="0" dirty="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2154691400"/>
      </p:ext>
    </p:extLst>
  </p:cSld>
  <p:clrMapOvr>
    <a:masterClrMapping/>
  </p:clrMapOvr>
  <p:transition xmlns:p14="http://schemas.microsoft.com/office/powerpoint/2010/main" spd="slow">
    <p:cut/>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555"/>
        <p:cNvGrpSpPr/>
        <p:nvPr/>
      </p:nvGrpSpPr>
      <p:grpSpPr>
        <a:xfrm>
          <a:off x="0" y="0"/>
          <a:ext cx="0" cy="0"/>
          <a:chOff x="0" y="0"/>
          <a:chExt cx="0" cy="0"/>
        </a:xfrm>
      </p:grpSpPr>
      <p:grpSp>
        <p:nvGrpSpPr>
          <p:cNvPr id="556" name="Shape 556"/>
          <p:cNvGrpSpPr/>
          <p:nvPr/>
        </p:nvGrpSpPr>
        <p:grpSpPr>
          <a:xfrm>
            <a:off x="72053" y="0"/>
            <a:ext cx="9006646" cy="1037465"/>
            <a:chOff x="72053" y="4143398"/>
            <a:chExt cx="9006646" cy="1037465"/>
          </a:xfrm>
        </p:grpSpPr>
        <p:pic>
          <p:nvPicPr>
            <p:cNvPr id="557" name="Shape 557"/>
            <p:cNvPicPr preferRelativeResize="0"/>
            <p:nvPr/>
          </p:nvPicPr>
          <p:blipFill rotWithShape="1">
            <a:blip r:embed="rId3">
              <a:alphaModFix/>
            </a:blip>
            <a:srcRect l="44679" t="2983" b="58461"/>
            <a:stretch/>
          </p:blipFill>
          <p:spPr>
            <a:xfrm>
              <a:off x="72053" y="4143398"/>
              <a:ext cx="9006646" cy="1037465"/>
            </a:xfrm>
            <a:prstGeom prst="rect">
              <a:avLst/>
            </a:prstGeom>
            <a:noFill/>
            <a:ln>
              <a:noFill/>
            </a:ln>
          </p:spPr>
        </p:pic>
        <p:pic>
          <p:nvPicPr>
            <p:cNvPr id="558" name="Shape 558"/>
            <p:cNvPicPr preferRelativeResize="0"/>
            <p:nvPr/>
          </p:nvPicPr>
          <p:blipFill rotWithShape="1">
            <a:blip r:embed="rId4">
              <a:alphaModFix/>
            </a:blip>
            <a:srcRect/>
            <a:stretch/>
          </p:blipFill>
          <p:spPr>
            <a:xfrm>
              <a:off x="72054" y="4143398"/>
              <a:ext cx="411691" cy="354054"/>
            </a:xfrm>
            <a:prstGeom prst="rect">
              <a:avLst/>
            </a:prstGeom>
            <a:noFill/>
            <a:ln>
              <a:noFill/>
            </a:ln>
          </p:spPr>
        </p:pic>
      </p:grpSp>
      <p:sp>
        <p:nvSpPr>
          <p:cNvPr id="13" name="Shape 534"/>
          <p:cNvSpPr/>
          <p:nvPr/>
        </p:nvSpPr>
        <p:spPr>
          <a:xfrm>
            <a:off x="72054" y="1126773"/>
            <a:ext cx="9006646" cy="1368274"/>
          </a:xfrm>
          <a:prstGeom prst="roundRect">
            <a:avLst>
              <a:gd name="adj" fmla="val 16667"/>
            </a:avLst>
          </a:prstGeom>
          <a:noFill/>
          <a:ln w="9525" cap="flat">
            <a:solidFill>
              <a:srgbClr val="FFFFFF"/>
            </a:solidFill>
            <a:prstDash val="solid"/>
            <a:round/>
            <a:headEnd type="none" w="med" len="med"/>
            <a:tailEnd type="none" w="med" len="med"/>
          </a:ln>
        </p:spPr>
        <p:txBody>
          <a:bodyPr lIns="91425" tIns="45700" rIns="91425" bIns="45700" anchor="t" anchorCtr="0">
            <a:noAutofit/>
          </a:bodyPr>
          <a:lstStyle/>
          <a:p>
            <a:pPr lvl="1">
              <a:buSzPct val="25000"/>
            </a:pPr>
            <a:r>
              <a:rPr lang="en-US" sz="3200" dirty="0" smtClean="0">
                <a:solidFill>
                  <a:schemeClr val="dk1"/>
                </a:solidFill>
                <a:latin typeface="Calibri"/>
                <a:ea typeface="Calibri"/>
                <a:cs typeface="Calibri"/>
                <a:sym typeface="Calibri"/>
              </a:rPr>
              <a:t>Also from the QTL search, you can go to a QTL’s genetic map</a:t>
            </a:r>
            <a:endParaRPr lang="en" sz="3200" dirty="0">
              <a:solidFill>
                <a:schemeClr val="dk1"/>
              </a:solidFill>
              <a:latin typeface="Calibri"/>
              <a:ea typeface="Calibri"/>
              <a:cs typeface="Calibri"/>
              <a:sym typeface="Calibri"/>
            </a:endParaRPr>
          </a:p>
        </p:txBody>
      </p:sp>
      <p:pic>
        <p:nvPicPr>
          <p:cNvPr id="10" name="Shape 790"/>
          <p:cNvPicPr preferRelativeResize="0"/>
          <p:nvPr/>
        </p:nvPicPr>
        <p:blipFill rotWithShape="1">
          <a:blip r:embed="rId5">
            <a:alphaModFix/>
          </a:blip>
          <a:srcRect b="29039"/>
          <a:stretch/>
        </p:blipFill>
        <p:spPr>
          <a:xfrm>
            <a:off x="1968501" y="2857500"/>
            <a:ext cx="6939926" cy="4000500"/>
          </a:xfrm>
          <a:prstGeom prst="rect">
            <a:avLst/>
          </a:prstGeom>
          <a:noFill/>
          <a:ln w="19050" cap="flat">
            <a:solidFill>
              <a:srgbClr val="4C1130"/>
            </a:solidFill>
            <a:prstDash val="solid"/>
            <a:round/>
            <a:headEnd type="none" w="med" len="med"/>
            <a:tailEnd type="none" w="med" len="med"/>
          </a:ln>
        </p:spPr>
      </p:pic>
      <p:sp>
        <p:nvSpPr>
          <p:cNvPr id="11" name="Shape 791"/>
          <p:cNvSpPr/>
          <p:nvPr/>
        </p:nvSpPr>
        <p:spPr>
          <a:xfrm>
            <a:off x="2019301" y="3889098"/>
            <a:ext cx="708000" cy="194400"/>
          </a:xfrm>
          <a:prstGeom prst="roundRect">
            <a:avLst>
              <a:gd name="adj" fmla="val 16667"/>
            </a:avLst>
          </a:prstGeom>
          <a:noFill/>
          <a:ln w="19050" cap="flat">
            <a:solidFill>
              <a:srgbClr val="CC0000"/>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cxnSp>
        <p:nvCxnSpPr>
          <p:cNvPr id="12" name="Shape 793"/>
          <p:cNvCxnSpPr/>
          <p:nvPr/>
        </p:nvCxnSpPr>
        <p:spPr>
          <a:xfrm flipH="1">
            <a:off x="7912100" y="5816600"/>
            <a:ext cx="279400" cy="393700"/>
          </a:xfrm>
          <a:prstGeom prst="straightConnector1">
            <a:avLst/>
          </a:prstGeom>
          <a:noFill/>
          <a:ln w="28575" cap="flat">
            <a:solidFill>
              <a:srgbClr val="990000"/>
            </a:solidFill>
            <a:prstDash val="solid"/>
            <a:round/>
            <a:headEnd type="none" w="lg" len="lg"/>
            <a:tailEnd type="triangle" w="lg" len="lg"/>
          </a:ln>
        </p:spPr>
      </p:cxnSp>
      <p:sp>
        <p:nvSpPr>
          <p:cNvPr id="15" name="Shape 791"/>
          <p:cNvSpPr/>
          <p:nvPr/>
        </p:nvSpPr>
        <p:spPr>
          <a:xfrm>
            <a:off x="7340601" y="6210300"/>
            <a:ext cx="708000" cy="194400"/>
          </a:xfrm>
          <a:prstGeom prst="roundRect">
            <a:avLst>
              <a:gd name="adj" fmla="val 16667"/>
            </a:avLst>
          </a:prstGeom>
          <a:noFill/>
          <a:ln w="19050" cap="flat">
            <a:solidFill>
              <a:srgbClr val="CC0000"/>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7" name="Shape 590"/>
          <p:cNvSpPr txBox="1"/>
          <p:nvPr/>
        </p:nvSpPr>
        <p:spPr>
          <a:xfrm>
            <a:off x="549406" y="89971"/>
            <a:ext cx="8448235" cy="707886"/>
          </a:xfrm>
          <a:prstGeom prst="rect">
            <a:avLst/>
          </a:prstGeom>
          <a:noFill/>
          <a:ln>
            <a:noFill/>
          </a:ln>
        </p:spPr>
        <p:txBody>
          <a:bodyPr lIns="91425" tIns="45700" rIns="91425" bIns="45700" anchor="t" anchorCtr="0">
            <a:noAutofit/>
          </a:bodyPr>
          <a:lstStyle/>
          <a:p>
            <a:pPr lvl="0">
              <a:buSzPct val="25000"/>
            </a:pPr>
            <a:r>
              <a:rPr lang="en" sz="4000" dirty="0">
                <a:solidFill>
                  <a:schemeClr val="lt1"/>
                </a:solidFill>
                <a:latin typeface="Calibri"/>
                <a:ea typeface="Calibri"/>
                <a:cs typeface="Calibri"/>
                <a:sym typeface="Calibri"/>
              </a:rPr>
              <a:t>Example 2</a:t>
            </a:r>
            <a:r>
              <a:rPr lang="en-US" sz="4000" dirty="0">
                <a:solidFill>
                  <a:schemeClr val="lt1"/>
                </a:solidFill>
                <a:latin typeface="Calibri"/>
                <a:ea typeface="Calibri"/>
                <a:cs typeface="Calibri"/>
                <a:sym typeface="Calibri"/>
              </a:rPr>
              <a:t>: </a:t>
            </a:r>
            <a:r>
              <a:rPr lang="en-US" sz="4000" dirty="0" smtClean="0">
                <a:solidFill>
                  <a:schemeClr val="lt1"/>
                </a:solidFill>
                <a:latin typeface="Calibri"/>
                <a:ea typeface="Calibri"/>
                <a:cs typeface="Calibri"/>
                <a:sym typeface="Calibri"/>
              </a:rPr>
              <a:t>From QTL ... to genetic map</a:t>
            </a:r>
            <a:endParaRPr lang="en" sz="4000" b="0" i="0" u="none" strike="noStrike" cap="none" baseline="0" dirty="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2349828051"/>
      </p:ext>
    </p:extLst>
  </p:cSld>
  <p:clrMapOvr>
    <a:masterClrMapping/>
  </p:clrMapOvr>
  <p:transition xmlns:p14="http://schemas.microsoft.com/office/powerpoint/2010/main" spd="slow">
    <p:cut/>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612"/>
        <p:cNvGrpSpPr/>
        <p:nvPr/>
      </p:nvGrpSpPr>
      <p:grpSpPr>
        <a:xfrm>
          <a:off x="0" y="0"/>
          <a:ext cx="0" cy="0"/>
          <a:chOff x="0" y="0"/>
          <a:chExt cx="0" cy="0"/>
        </a:xfrm>
      </p:grpSpPr>
      <p:grpSp>
        <p:nvGrpSpPr>
          <p:cNvPr id="613" name="Shape 613"/>
          <p:cNvGrpSpPr/>
          <p:nvPr/>
        </p:nvGrpSpPr>
        <p:grpSpPr>
          <a:xfrm>
            <a:off x="72053" y="0"/>
            <a:ext cx="9006646" cy="1037465"/>
            <a:chOff x="72053" y="4143398"/>
            <a:chExt cx="9006646" cy="1037465"/>
          </a:xfrm>
        </p:grpSpPr>
        <p:pic>
          <p:nvPicPr>
            <p:cNvPr id="614" name="Shape 614"/>
            <p:cNvPicPr preferRelativeResize="0"/>
            <p:nvPr/>
          </p:nvPicPr>
          <p:blipFill rotWithShape="1">
            <a:blip r:embed="rId3">
              <a:alphaModFix/>
            </a:blip>
            <a:srcRect l="44679" t="2983" b="58461"/>
            <a:stretch/>
          </p:blipFill>
          <p:spPr>
            <a:xfrm>
              <a:off x="72053" y="4143398"/>
              <a:ext cx="9006646" cy="1037465"/>
            </a:xfrm>
            <a:prstGeom prst="rect">
              <a:avLst/>
            </a:prstGeom>
            <a:noFill/>
            <a:ln>
              <a:noFill/>
            </a:ln>
          </p:spPr>
        </p:pic>
        <p:pic>
          <p:nvPicPr>
            <p:cNvPr id="615" name="Shape 615"/>
            <p:cNvPicPr preferRelativeResize="0"/>
            <p:nvPr/>
          </p:nvPicPr>
          <p:blipFill rotWithShape="1">
            <a:blip r:embed="rId4">
              <a:alphaModFix/>
            </a:blip>
            <a:srcRect/>
            <a:stretch/>
          </p:blipFill>
          <p:spPr>
            <a:xfrm>
              <a:off x="72054" y="4143398"/>
              <a:ext cx="411691" cy="354054"/>
            </a:xfrm>
            <a:prstGeom prst="rect">
              <a:avLst/>
            </a:prstGeom>
            <a:noFill/>
            <a:ln>
              <a:noFill/>
            </a:ln>
          </p:spPr>
        </p:pic>
      </p:grpSp>
      <p:pic>
        <p:nvPicPr>
          <p:cNvPr id="618" name="Shape 618"/>
          <p:cNvPicPr preferRelativeResize="0"/>
          <p:nvPr/>
        </p:nvPicPr>
        <p:blipFill rotWithShape="1">
          <a:blip r:embed="rId5">
            <a:alphaModFix/>
          </a:blip>
          <a:srcRect/>
          <a:stretch/>
        </p:blipFill>
        <p:spPr>
          <a:xfrm>
            <a:off x="4677864" y="1259657"/>
            <a:ext cx="4192951" cy="4982462"/>
          </a:xfrm>
          <a:prstGeom prst="rect">
            <a:avLst/>
          </a:prstGeom>
          <a:noFill/>
          <a:ln>
            <a:noFill/>
          </a:ln>
        </p:spPr>
      </p:pic>
      <p:sp>
        <p:nvSpPr>
          <p:cNvPr id="3" name="Right Brace 2"/>
          <p:cNvSpPr/>
          <p:nvPr/>
        </p:nvSpPr>
        <p:spPr>
          <a:xfrm>
            <a:off x="6375400" y="4140200"/>
            <a:ext cx="95250" cy="304800"/>
          </a:xfrm>
          <a:prstGeom prst="rightBrace">
            <a:avLst/>
          </a:prstGeom>
        </p:spPr>
        <p:style>
          <a:lnRef idx="2">
            <a:schemeClr val="accent2"/>
          </a:lnRef>
          <a:fillRef idx="0">
            <a:schemeClr val="accent2"/>
          </a:fillRef>
          <a:effectRef idx="1">
            <a:schemeClr val="accent2"/>
          </a:effectRef>
          <a:fontRef idx="minor">
            <a:schemeClr val="tx1"/>
          </a:fontRef>
        </p:style>
        <p:txBody>
          <a:bodyPr rtlCol="0" anchor="ctr"/>
          <a:lstStyle/>
          <a:p>
            <a:pPr algn="ctr"/>
            <a:endParaRPr lang="en-US">
              <a:ln>
                <a:solidFill>
                  <a:srgbClr val="FF0000"/>
                </a:solidFill>
              </a:ln>
              <a:solidFill>
                <a:srgbClr val="FF0000"/>
              </a:solidFill>
            </a:endParaRPr>
          </a:p>
        </p:txBody>
      </p:sp>
      <p:cxnSp>
        <p:nvCxnSpPr>
          <p:cNvPr id="19" name="Shape 200"/>
          <p:cNvCxnSpPr/>
          <p:nvPr/>
        </p:nvCxnSpPr>
        <p:spPr>
          <a:xfrm>
            <a:off x="4292600" y="4286250"/>
            <a:ext cx="664664" cy="57150"/>
          </a:xfrm>
          <a:prstGeom prst="straightConnector1">
            <a:avLst/>
          </a:prstGeom>
          <a:noFill/>
          <a:ln w="28575" cap="flat">
            <a:solidFill>
              <a:srgbClr val="FF0000"/>
            </a:solidFill>
            <a:prstDash val="solid"/>
            <a:round/>
            <a:headEnd type="none" w="lg" len="lg"/>
            <a:tailEnd type="triangle" w="lg" len="lg"/>
          </a:ln>
        </p:spPr>
      </p:cxnSp>
      <p:cxnSp>
        <p:nvCxnSpPr>
          <p:cNvPr id="22" name="Shape 200"/>
          <p:cNvCxnSpPr/>
          <p:nvPr/>
        </p:nvCxnSpPr>
        <p:spPr>
          <a:xfrm flipV="1">
            <a:off x="4292600" y="3606800"/>
            <a:ext cx="664664" cy="533400"/>
          </a:xfrm>
          <a:prstGeom prst="straightConnector1">
            <a:avLst/>
          </a:prstGeom>
          <a:noFill/>
          <a:ln w="28575" cap="flat">
            <a:solidFill>
              <a:srgbClr val="FF0000"/>
            </a:solidFill>
            <a:prstDash val="solid"/>
            <a:round/>
            <a:headEnd type="none" w="lg" len="lg"/>
            <a:tailEnd type="triangle" w="lg" len="lg"/>
          </a:ln>
        </p:spPr>
      </p:cxnSp>
      <p:sp>
        <p:nvSpPr>
          <p:cNvPr id="12" name="TextBox 11"/>
          <p:cNvSpPr txBox="1"/>
          <p:nvPr/>
        </p:nvSpPr>
        <p:spPr>
          <a:xfrm>
            <a:off x="2794000" y="3527792"/>
            <a:ext cx="1739900" cy="1631216"/>
          </a:xfrm>
          <a:prstGeom prst="rect">
            <a:avLst/>
          </a:prstGeom>
          <a:noFill/>
        </p:spPr>
        <p:txBody>
          <a:bodyPr wrap="square" rtlCol="0">
            <a:spAutoFit/>
          </a:bodyPr>
          <a:lstStyle/>
          <a:p>
            <a:r>
              <a:rPr lang="en-US" sz="2000" dirty="0" smtClean="0">
                <a:solidFill>
                  <a:srgbClr val="FF0000"/>
                </a:solidFill>
              </a:rPr>
              <a:t>click on arrows to zoom and identify other markers</a:t>
            </a:r>
            <a:endParaRPr lang="en-US" sz="2000" dirty="0">
              <a:solidFill>
                <a:srgbClr val="FF0000"/>
              </a:solidFill>
            </a:endParaRPr>
          </a:p>
        </p:txBody>
      </p:sp>
      <p:sp>
        <p:nvSpPr>
          <p:cNvPr id="27" name="Shape 608"/>
          <p:cNvSpPr/>
          <p:nvPr/>
        </p:nvSpPr>
        <p:spPr>
          <a:xfrm>
            <a:off x="72054" y="1126770"/>
            <a:ext cx="2760046" cy="4156430"/>
          </a:xfrm>
          <a:prstGeom prst="roundRect">
            <a:avLst>
              <a:gd name="adj" fmla="val 13008"/>
            </a:avLst>
          </a:prstGeom>
          <a:noFill/>
          <a:ln w="9525" cap="flat">
            <a:solidFill>
              <a:srgbClr val="FFFFFF"/>
            </a:solidFill>
            <a:prstDash val="solid"/>
            <a:round/>
            <a:headEnd type="none" w="med" len="med"/>
            <a:tailEnd type="none" w="med" len="med"/>
          </a:ln>
        </p:spPr>
        <p:txBody>
          <a:bodyPr lIns="91425" tIns="45700" rIns="91425" bIns="45700" anchor="t" anchorCtr="0">
            <a:noAutofit/>
          </a:bodyPr>
          <a:lstStyle/>
          <a:p>
            <a:pPr marR="0" lvl="1" indent="0" algn="l" rtl="0">
              <a:spcBef>
                <a:spcPts val="0"/>
              </a:spcBef>
              <a:buSzPct val="25000"/>
              <a:buNone/>
            </a:pPr>
            <a:r>
              <a:rPr lang="en-US" sz="2800" dirty="0" smtClean="0">
                <a:solidFill>
                  <a:schemeClr val="dk1"/>
                </a:solidFill>
                <a:latin typeface="Calibri"/>
                <a:ea typeface="Calibri"/>
                <a:cs typeface="Calibri"/>
                <a:sym typeface="Calibri"/>
              </a:rPr>
              <a:t>The marker’s </a:t>
            </a:r>
            <a:r>
              <a:rPr lang="en-US" sz="2800" b="1" dirty="0" smtClean="0">
                <a:solidFill>
                  <a:schemeClr val="dk1"/>
                </a:solidFill>
                <a:latin typeface="Calibri"/>
                <a:ea typeface="Calibri"/>
                <a:cs typeface="Calibri"/>
                <a:sym typeface="Calibri"/>
              </a:rPr>
              <a:t>g</a:t>
            </a:r>
            <a:r>
              <a:rPr lang="en" sz="2800" b="1" i="0" u="none" strike="noStrike" cap="none" baseline="0" dirty="0" smtClean="0">
                <a:solidFill>
                  <a:schemeClr val="dk1"/>
                </a:solidFill>
                <a:latin typeface="Calibri"/>
                <a:ea typeface="Calibri"/>
                <a:cs typeface="Calibri"/>
                <a:sym typeface="Calibri"/>
              </a:rPr>
              <a:t>en</a:t>
            </a:r>
            <a:r>
              <a:rPr lang="en-US" sz="2800" b="1" i="0" u="none" strike="noStrike" cap="none" baseline="0" dirty="0" smtClean="0">
                <a:solidFill>
                  <a:schemeClr val="dk1"/>
                </a:solidFill>
                <a:latin typeface="Calibri"/>
                <a:ea typeface="Calibri"/>
                <a:cs typeface="Calibri"/>
                <a:sym typeface="Calibri"/>
              </a:rPr>
              <a:t>etic</a:t>
            </a:r>
            <a:r>
              <a:rPr lang="en" sz="2800" b="0" i="0" u="none" strike="noStrike" cap="none" baseline="0" dirty="0" smtClean="0">
                <a:solidFill>
                  <a:schemeClr val="dk1"/>
                </a:solidFill>
                <a:latin typeface="Calibri"/>
                <a:ea typeface="Calibri"/>
                <a:cs typeface="Calibri"/>
                <a:sym typeface="Calibri"/>
              </a:rPr>
              <a:t> </a:t>
            </a:r>
            <a:r>
              <a:rPr lang="en" sz="2800" b="0" i="0" u="none" strike="noStrike" cap="none" baseline="0" dirty="0">
                <a:solidFill>
                  <a:schemeClr val="dk1"/>
                </a:solidFill>
                <a:latin typeface="Calibri"/>
                <a:ea typeface="Calibri"/>
                <a:cs typeface="Calibri"/>
                <a:sym typeface="Calibri"/>
              </a:rPr>
              <a:t>region </a:t>
            </a:r>
            <a:r>
              <a:rPr lang="en" sz="2800" b="0" i="0" u="none" strike="noStrike" cap="none" baseline="0" dirty="0" smtClean="0">
                <a:solidFill>
                  <a:schemeClr val="dk1"/>
                </a:solidFill>
                <a:latin typeface="Calibri"/>
                <a:ea typeface="Calibri"/>
                <a:cs typeface="Calibri"/>
                <a:sym typeface="Calibri"/>
              </a:rPr>
              <a:t>on</a:t>
            </a:r>
            <a:r>
              <a:rPr lang="en-US" sz="2800" b="0" i="0" u="none" strike="noStrike" cap="none" dirty="0" smtClean="0">
                <a:solidFill>
                  <a:schemeClr val="dk1"/>
                </a:solidFill>
                <a:latin typeface="Calibri"/>
                <a:ea typeface="Calibri"/>
                <a:cs typeface="Calibri"/>
                <a:sym typeface="Calibri"/>
              </a:rPr>
              <a:t> </a:t>
            </a:r>
            <a:r>
              <a:rPr lang="en" sz="2800" b="0" i="0" u="none" strike="noStrike" cap="none" baseline="0" dirty="0" smtClean="0">
                <a:solidFill>
                  <a:schemeClr val="dk1"/>
                </a:solidFill>
                <a:latin typeface="Calibri"/>
                <a:ea typeface="Calibri"/>
                <a:cs typeface="Calibri"/>
                <a:sym typeface="Calibri"/>
              </a:rPr>
              <a:t>Chr A.09</a:t>
            </a:r>
            <a:endParaRPr lang="en-US" sz="2800" b="0" i="0" u="none" strike="noStrike" cap="none" baseline="0" dirty="0" smtClean="0">
              <a:solidFill>
                <a:schemeClr val="dk1"/>
              </a:solidFill>
              <a:latin typeface="Calibri"/>
              <a:ea typeface="Calibri"/>
              <a:cs typeface="Calibri"/>
              <a:sym typeface="Calibri"/>
            </a:endParaRPr>
          </a:p>
          <a:p>
            <a:pPr marR="0" lvl="1" indent="0" algn="l" rtl="0">
              <a:spcBef>
                <a:spcPts val="0"/>
              </a:spcBef>
              <a:buSzPct val="25000"/>
              <a:buNone/>
            </a:pPr>
            <a:endParaRPr lang="en-US" sz="2800" dirty="0">
              <a:solidFill>
                <a:schemeClr val="dk1"/>
              </a:solidFill>
              <a:latin typeface="Calibri"/>
              <a:ea typeface="Calibri"/>
              <a:cs typeface="Calibri"/>
              <a:sym typeface="Calibri"/>
            </a:endParaRPr>
          </a:p>
          <a:p>
            <a:pPr marR="0" lvl="1" indent="0" algn="l" rtl="0">
              <a:spcBef>
                <a:spcPts val="0"/>
              </a:spcBef>
              <a:buSzPct val="25000"/>
              <a:buNone/>
            </a:pPr>
            <a:r>
              <a:rPr lang="en-US" sz="2400" dirty="0">
                <a:solidFill>
                  <a:srgbClr val="FF0000"/>
                </a:solidFill>
                <a:latin typeface="Calibri"/>
                <a:ea typeface="Calibri"/>
                <a:cs typeface="Calibri"/>
                <a:sym typeface="Calibri"/>
              </a:rPr>
              <a:t>The</a:t>
            </a:r>
            <a:r>
              <a:rPr lang="en-US" sz="2800" b="0" i="0" u="none" strike="noStrike" cap="none" baseline="0" dirty="0" smtClean="0">
                <a:solidFill>
                  <a:schemeClr val="dk1"/>
                </a:solidFill>
                <a:latin typeface="Calibri"/>
                <a:ea typeface="Calibri"/>
                <a:cs typeface="Calibri"/>
                <a:sym typeface="Calibri"/>
              </a:rPr>
              <a:t> </a:t>
            </a:r>
            <a:r>
              <a:rPr lang="en-US" sz="2400" dirty="0">
                <a:solidFill>
                  <a:srgbClr val="FF0000"/>
                </a:solidFill>
                <a:latin typeface="Calibri"/>
                <a:ea typeface="Calibri"/>
                <a:cs typeface="Calibri"/>
                <a:sym typeface="Calibri"/>
              </a:rPr>
              <a:t>genetic and genomic regions are both valuable; check both.</a:t>
            </a:r>
          </a:p>
          <a:p>
            <a:pPr marL="457200" marR="0" lvl="1" indent="0" algn="l" rtl="0">
              <a:spcBef>
                <a:spcPts val="0"/>
              </a:spcBef>
              <a:buSzPct val="25000"/>
              <a:buNone/>
            </a:pPr>
            <a:r>
              <a:rPr lang="en" sz="2400" dirty="0">
                <a:solidFill>
                  <a:srgbClr val="FF0000"/>
                </a:solidFill>
                <a:latin typeface="Calibri"/>
                <a:ea typeface="Calibri"/>
                <a:cs typeface="Calibri"/>
                <a:sym typeface="Calibri"/>
              </a:rPr>
              <a:t> </a:t>
            </a:r>
          </a:p>
          <a:p>
            <a:pPr marL="914400" marR="0" lvl="1" indent="-304800" algn="l" rtl="0">
              <a:spcBef>
                <a:spcPts val="0"/>
              </a:spcBef>
              <a:buClr>
                <a:schemeClr val="dk1"/>
              </a:buClr>
              <a:buFont typeface="Arial"/>
              <a:buNone/>
            </a:pPr>
            <a:endParaRPr sz="2800" b="0" i="0" u="none" strike="noStrike" cap="none" baseline="0" dirty="0">
              <a:solidFill>
                <a:schemeClr val="dk1"/>
              </a:solidFill>
              <a:latin typeface="Calibri"/>
              <a:ea typeface="Calibri"/>
              <a:cs typeface="Calibri"/>
              <a:sym typeface="Calibri"/>
            </a:endParaRPr>
          </a:p>
        </p:txBody>
      </p:sp>
      <p:sp>
        <p:nvSpPr>
          <p:cNvPr id="28" name="Shape 590"/>
          <p:cNvSpPr txBox="1"/>
          <p:nvPr/>
        </p:nvSpPr>
        <p:spPr>
          <a:xfrm>
            <a:off x="549406" y="89971"/>
            <a:ext cx="8448235" cy="707886"/>
          </a:xfrm>
          <a:prstGeom prst="rect">
            <a:avLst/>
          </a:prstGeom>
          <a:noFill/>
          <a:ln>
            <a:noFill/>
          </a:ln>
        </p:spPr>
        <p:txBody>
          <a:bodyPr lIns="91425" tIns="45700" rIns="91425" bIns="45700" anchor="t" anchorCtr="0">
            <a:noAutofit/>
          </a:bodyPr>
          <a:lstStyle/>
          <a:p>
            <a:pPr lvl="0">
              <a:buSzPct val="25000"/>
            </a:pPr>
            <a:r>
              <a:rPr lang="en" sz="4000" dirty="0">
                <a:solidFill>
                  <a:schemeClr val="lt1"/>
                </a:solidFill>
                <a:latin typeface="Calibri"/>
                <a:ea typeface="Calibri"/>
                <a:cs typeface="Calibri"/>
                <a:sym typeface="Calibri"/>
              </a:rPr>
              <a:t>Example 2</a:t>
            </a:r>
            <a:r>
              <a:rPr lang="en-US" sz="4000" dirty="0">
                <a:solidFill>
                  <a:schemeClr val="lt1"/>
                </a:solidFill>
                <a:latin typeface="Calibri"/>
                <a:ea typeface="Calibri"/>
                <a:cs typeface="Calibri"/>
                <a:sym typeface="Calibri"/>
              </a:rPr>
              <a:t>: From QTL ... to genetic map</a:t>
            </a:r>
            <a:endParaRPr lang="en" sz="4000" dirty="0">
              <a:solidFill>
                <a:schemeClr val="lt1"/>
              </a:solidFill>
              <a:latin typeface="Calibri"/>
              <a:ea typeface="Calibri"/>
              <a:cs typeface="Calibri"/>
              <a:sym typeface="Calibri"/>
            </a:endParaRPr>
          </a:p>
        </p:txBody>
      </p:sp>
    </p:spTree>
  </p:cSld>
  <p:clrMapOvr>
    <a:masterClrMapping/>
  </p:clrMapOvr>
  <p:transition xmlns:p14="http://schemas.microsoft.com/office/powerpoint/2010/main" spd="slow">
    <p:cut/>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624"/>
        <p:cNvGrpSpPr/>
        <p:nvPr/>
      </p:nvGrpSpPr>
      <p:grpSpPr>
        <a:xfrm>
          <a:off x="0" y="0"/>
          <a:ext cx="0" cy="0"/>
          <a:chOff x="0" y="0"/>
          <a:chExt cx="0" cy="0"/>
        </a:xfrm>
      </p:grpSpPr>
      <p:grpSp>
        <p:nvGrpSpPr>
          <p:cNvPr id="625" name="Shape 625"/>
          <p:cNvGrpSpPr/>
          <p:nvPr/>
        </p:nvGrpSpPr>
        <p:grpSpPr>
          <a:xfrm>
            <a:off x="72053" y="0"/>
            <a:ext cx="9006646" cy="1037465"/>
            <a:chOff x="72053" y="4143398"/>
            <a:chExt cx="9006646" cy="1037465"/>
          </a:xfrm>
        </p:grpSpPr>
        <p:pic>
          <p:nvPicPr>
            <p:cNvPr id="626" name="Shape 626"/>
            <p:cNvPicPr preferRelativeResize="0"/>
            <p:nvPr/>
          </p:nvPicPr>
          <p:blipFill rotWithShape="1">
            <a:blip r:embed="rId3">
              <a:alphaModFix/>
            </a:blip>
            <a:srcRect l="44679" t="2983" b="58461"/>
            <a:stretch/>
          </p:blipFill>
          <p:spPr>
            <a:xfrm>
              <a:off x="72053" y="4143398"/>
              <a:ext cx="9006646" cy="1037465"/>
            </a:xfrm>
            <a:prstGeom prst="rect">
              <a:avLst/>
            </a:prstGeom>
            <a:noFill/>
            <a:ln>
              <a:noFill/>
            </a:ln>
          </p:spPr>
        </p:pic>
        <p:pic>
          <p:nvPicPr>
            <p:cNvPr id="627" name="Shape 627"/>
            <p:cNvPicPr preferRelativeResize="0"/>
            <p:nvPr/>
          </p:nvPicPr>
          <p:blipFill rotWithShape="1">
            <a:blip r:embed="rId4">
              <a:alphaModFix/>
            </a:blip>
            <a:srcRect/>
            <a:stretch/>
          </p:blipFill>
          <p:spPr>
            <a:xfrm>
              <a:off x="72054" y="4143398"/>
              <a:ext cx="411691" cy="354054"/>
            </a:xfrm>
            <a:prstGeom prst="rect">
              <a:avLst/>
            </a:prstGeom>
            <a:noFill/>
            <a:ln>
              <a:noFill/>
            </a:ln>
          </p:spPr>
        </p:pic>
      </p:grpSp>
      <p:sp>
        <p:nvSpPr>
          <p:cNvPr id="628" name="Shape 628"/>
          <p:cNvSpPr txBox="1"/>
          <p:nvPr/>
        </p:nvSpPr>
        <p:spPr>
          <a:xfrm>
            <a:off x="549406" y="89971"/>
            <a:ext cx="8448235" cy="707886"/>
          </a:xfrm>
          <a:prstGeom prst="rect">
            <a:avLst/>
          </a:prstGeom>
          <a:noFill/>
          <a:ln>
            <a:noFill/>
          </a:ln>
        </p:spPr>
        <p:txBody>
          <a:bodyPr lIns="91425" tIns="45700" rIns="91425" bIns="45700" anchor="t" anchorCtr="0">
            <a:noAutofit/>
          </a:bodyPr>
          <a:lstStyle/>
          <a:p>
            <a:pPr lvl="0">
              <a:buSzPct val="25000"/>
            </a:pPr>
            <a:r>
              <a:rPr lang="en" sz="4000" dirty="0">
                <a:solidFill>
                  <a:schemeClr val="lt1"/>
                </a:solidFill>
                <a:latin typeface="Calibri"/>
                <a:ea typeface="Calibri"/>
                <a:cs typeface="Calibri"/>
                <a:sym typeface="Calibri"/>
              </a:rPr>
              <a:t>Example </a:t>
            </a:r>
            <a:r>
              <a:rPr lang="en" sz="4000" dirty="0" smtClean="0">
                <a:solidFill>
                  <a:schemeClr val="lt1"/>
                </a:solidFill>
                <a:latin typeface="Calibri"/>
                <a:ea typeface="Calibri"/>
                <a:cs typeface="Calibri"/>
                <a:sym typeface="Calibri"/>
              </a:rPr>
              <a:t>2</a:t>
            </a:r>
            <a:r>
              <a:rPr lang="en-US" sz="4000" dirty="0" smtClean="0">
                <a:solidFill>
                  <a:schemeClr val="lt1"/>
                </a:solidFill>
                <a:latin typeface="Calibri"/>
                <a:ea typeface="Calibri"/>
                <a:cs typeface="Calibri"/>
                <a:sym typeface="Calibri"/>
              </a:rPr>
              <a:t>: Summary</a:t>
            </a:r>
            <a:endParaRPr lang="en" sz="4000" b="0" i="0" u="none" strike="noStrike" cap="none" baseline="0" dirty="0">
              <a:solidFill>
                <a:schemeClr val="lt1"/>
              </a:solidFill>
              <a:latin typeface="Calibri"/>
              <a:ea typeface="Calibri"/>
              <a:cs typeface="Calibri"/>
              <a:sym typeface="Calibri"/>
            </a:endParaRPr>
          </a:p>
        </p:txBody>
      </p:sp>
      <p:sp>
        <p:nvSpPr>
          <p:cNvPr id="629" name="Shape 629"/>
          <p:cNvSpPr/>
          <p:nvPr/>
        </p:nvSpPr>
        <p:spPr>
          <a:xfrm>
            <a:off x="72054" y="2538234"/>
            <a:ext cx="9006646" cy="2822929"/>
          </a:xfrm>
          <a:prstGeom prst="roundRect">
            <a:avLst>
              <a:gd name="adj" fmla="val 16667"/>
            </a:avLst>
          </a:prstGeom>
          <a:noFill/>
          <a:ln w="9525" cap="flat">
            <a:solidFill>
              <a:srgbClr val="FFFFFF"/>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buSzPct val="25000"/>
              <a:buNone/>
            </a:pPr>
            <a:r>
              <a:rPr lang="en-US" sz="3200" b="0" i="0" u="none" strike="noStrike" cap="none" baseline="0" dirty="0" smtClean="0">
                <a:solidFill>
                  <a:schemeClr val="dk1"/>
                </a:solidFill>
                <a:latin typeface="Calibri"/>
                <a:ea typeface="Calibri"/>
                <a:cs typeface="Calibri"/>
                <a:sym typeface="Calibri"/>
              </a:rPr>
              <a:t>We s</a:t>
            </a:r>
            <a:r>
              <a:rPr lang="en" sz="3200" b="0" i="0" u="none" strike="noStrike" cap="none" baseline="0" dirty="0" smtClean="0">
                <a:solidFill>
                  <a:schemeClr val="dk1"/>
                </a:solidFill>
                <a:latin typeface="Calibri"/>
                <a:ea typeface="Calibri"/>
                <a:cs typeface="Calibri"/>
                <a:sym typeface="Calibri"/>
              </a:rPr>
              <a:t>tart</a:t>
            </a:r>
            <a:r>
              <a:rPr lang="en-US" sz="3200" b="0" i="0" u="none" strike="noStrike" cap="none" baseline="0" dirty="0" err="1" smtClean="0">
                <a:solidFill>
                  <a:schemeClr val="dk1"/>
                </a:solidFill>
                <a:latin typeface="Calibri"/>
                <a:ea typeface="Calibri"/>
                <a:cs typeface="Calibri"/>
                <a:sym typeface="Calibri"/>
              </a:rPr>
              <a:t>ed</a:t>
            </a:r>
            <a:r>
              <a:rPr lang="en" sz="3200" b="0" i="0" u="none" strike="noStrike" cap="none" baseline="0" dirty="0" smtClean="0">
                <a:solidFill>
                  <a:schemeClr val="dk1"/>
                </a:solidFill>
                <a:latin typeface="Calibri"/>
                <a:ea typeface="Calibri"/>
                <a:cs typeface="Calibri"/>
                <a:sym typeface="Calibri"/>
              </a:rPr>
              <a:t> </a:t>
            </a:r>
            <a:r>
              <a:rPr lang="en" sz="3200" b="0" i="0" u="none" strike="noStrike" cap="none" baseline="0" dirty="0">
                <a:solidFill>
                  <a:schemeClr val="dk1"/>
                </a:solidFill>
                <a:latin typeface="Calibri"/>
                <a:ea typeface="Calibri"/>
                <a:cs typeface="Calibri"/>
                <a:sym typeface="Calibri"/>
              </a:rPr>
              <a:t>from a </a:t>
            </a:r>
            <a:r>
              <a:rPr lang="en" sz="3200" b="0" i="0" u="none" strike="noStrike" cap="none" baseline="0" dirty="0" smtClean="0">
                <a:solidFill>
                  <a:schemeClr val="dk1"/>
                </a:solidFill>
                <a:latin typeface="Calibri"/>
                <a:ea typeface="Calibri"/>
                <a:cs typeface="Calibri"/>
                <a:sym typeface="Calibri"/>
              </a:rPr>
              <a:t>tra</a:t>
            </a:r>
            <a:r>
              <a:rPr lang="en" sz="3200" dirty="0">
                <a:solidFill>
                  <a:schemeClr val="dk1"/>
                </a:solidFill>
                <a:latin typeface="Calibri"/>
                <a:ea typeface="Calibri"/>
                <a:cs typeface="Calibri"/>
                <a:sym typeface="Calibri"/>
              </a:rPr>
              <a:t>it</a:t>
            </a:r>
            <a:r>
              <a:rPr lang="en-US" sz="3200" dirty="0">
                <a:solidFill>
                  <a:schemeClr val="dk1"/>
                </a:solidFill>
                <a:latin typeface="Calibri"/>
                <a:ea typeface="Calibri"/>
                <a:cs typeface="Calibri"/>
                <a:sym typeface="Calibri"/>
              </a:rPr>
              <a:t> </a:t>
            </a:r>
            <a:r>
              <a:rPr lang="en" sz="3200" dirty="0">
                <a:solidFill>
                  <a:schemeClr val="dk1"/>
                </a:solidFill>
                <a:latin typeface="Calibri"/>
                <a:ea typeface="Calibri"/>
                <a:cs typeface="Calibri"/>
                <a:sym typeface="Calibri"/>
              </a:rPr>
              <a:t>(Root-knot Nematode Resistance) and</a:t>
            </a:r>
            <a:r>
              <a:rPr lang="en-US" sz="3200" dirty="0">
                <a:solidFill>
                  <a:schemeClr val="dk1"/>
                </a:solidFill>
                <a:latin typeface="Calibri"/>
                <a:ea typeface="Calibri"/>
                <a:cs typeface="Calibri"/>
                <a:sym typeface="Calibri"/>
              </a:rPr>
              <a:t> </a:t>
            </a:r>
            <a:r>
              <a:rPr lang="en-US" sz="3200" dirty="0" smtClean="0">
                <a:solidFill>
                  <a:schemeClr val="dk1"/>
                </a:solidFill>
                <a:latin typeface="Calibri"/>
                <a:ea typeface="Calibri"/>
                <a:cs typeface="Calibri"/>
                <a:sym typeface="Calibri"/>
              </a:rPr>
              <a:t>explo</a:t>
            </a:r>
            <a:r>
              <a:rPr lang="en-US" sz="3200" b="0" i="0" u="none" strike="noStrike" cap="none" baseline="0" dirty="0" smtClean="0">
                <a:solidFill>
                  <a:schemeClr val="dk1"/>
                </a:solidFill>
                <a:latin typeface="Calibri"/>
                <a:ea typeface="Calibri"/>
                <a:cs typeface="Calibri"/>
                <a:sym typeface="Calibri"/>
              </a:rPr>
              <a:t>red the </a:t>
            </a:r>
            <a:r>
              <a:rPr lang="en" sz="3200" b="0" i="0" u="none" strike="noStrike" cap="none" baseline="0" dirty="0" smtClean="0">
                <a:solidFill>
                  <a:schemeClr val="dk1"/>
                </a:solidFill>
                <a:latin typeface="Calibri"/>
                <a:ea typeface="Calibri"/>
                <a:cs typeface="Calibri"/>
                <a:sym typeface="Calibri"/>
              </a:rPr>
              <a:t>a </a:t>
            </a:r>
            <a:r>
              <a:rPr lang="en-US" sz="3200" b="0" i="0" u="sng" strike="noStrike" cap="none" baseline="0" dirty="0" smtClean="0">
                <a:solidFill>
                  <a:schemeClr val="dk1"/>
                </a:solidFill>
                <a:latin typeface="Calibri"/>
                <a:ea typeface="Calibri"/>
                <a:cs typeface="Calibri"/>
                <a:sym typeface="Calibri"/>
              </a:rPr>
              <a:t>genetic</a:t>
            </a:r>
            <a:r>
              <a:rPr lang="en-US" sz="3200" b="0" i="0" u="none" strike="noStrike" cap="none" dirty="0" smtClean="0">
                <a:solidFill>
                  <a:schemeClr val="dk1"/>
                </a:solidFill>
                <a:latin typeface="Calibri"/>
                <a:ea typeface="Calibri"/>
                <a:cs typeface="Calibri"/>
                <a:sym typeface="Calibri"/>
              </a:rPr>
              <a:t> and </a:t>
            </a:r>
            <a:r>
              <a:rPr lang="en" sz="3200" b="0" i="0" u="sng" strike="noStrike" cap="none" baseline="0" dirty="0" smtClean="0">
                <a:solidFill>
                  <a:schemeClr val="dk1"/>
                </a:solidFill>
                <a:latin typeface="Calibri"/>
                <a:ea typeface="Calibri"/>
                <a:cs typeface="Calibri"/>
                <a:sym typeface="Calibri"/>
              </a:rPr>
              <a:t>genomic</a:t>
            </a:r>
            <a:r>
              <a:rPr lang="en" sz="3200" b="0" i="0" u="none" strike="noStrike" cap="none" baseline="0" dirty="0" smtClean="0">
                <a:solidFill>
                  <a:schemeClr val="dk1"/>
                </a:solidFill>
                <a:latin typeface="Calibri"/>
                <a:ea typeface="Calibri"/>
                <a:cs typeface="Calibri"/>
                <a:sym typeface="Calibri"/>
              </a:rPr>
              <a:t> region</a:t>
            </a:r>
            <a:r>
              <a:rPr lang="en-US" sz="3200" b="0" i="0" u="none" strike="noStrike" cap="none" baseline="0" dirty="0" smtClean="0">
                <a:solidFill>
                  <a:schemeClr val="dk1"/>
                </a:solidFill>
                <a:latin typeface="Calibri"/>
                <a:ea typeface="Calibri"/>
                <a:cs typeface="Calibri"/>
                <a:sym typeface="Calibri"/>
              </a:rPr>
              <a:t>s; found additional markers, and started to look for candidate genes </a:t>
            </a:r>
            <a:r>
              <a:rPr lang="en-US" sz="2800" b="0" i="0" u="none" strike="noStrike" cap="none" baseline="0" dirty="0" smtClean="0">
                <a:solidFill>
                  <a:schemeClr val="dk1"/>
                </a:solidFill>
                <a:latin typeface="Calibri"/>
                <a:ea typeface="Calibri"/>
                <a:cs typeface="Calibri"/>
                <a:sym typeface="Calibri"/>
              </a:rPr>
              <a:t>(with caution, because QTL regions can</a:t>
            </a:r>
            <a:r>
              <a:rPr lang="en-US" sz="2800" b="0" i="0" u="none" strike="noStrike" cap="none" dirty="0" smtClean="0">
                <a:solidFill>
                  <a:schemeClr val="dk1"/>
                </a:solidFill>
                <a:latin typeface="Calibri"/>
                <a:ea typeface="Calibri"/>
                <a:cs typeface="Calibri"/>
                <a:sym typeface="Calibri"/>
              </a:rPr>
              <a:t> span very large genomic regions</a:t>
            </a:r>
            <a:r>
              <a:rPr lang="en-US" sz="2800" b="0" i="0" u="none" strike="noStrike" cap="none" baseline="0" dirty="0" smtClean="0">
                <a:solidFill>
                  <a:schemeClr val="dk1"/>
                </a:solidFill>
                <a:latin typeface="Calibri"/>
                <a:ea typeface="Calibri"/>
                <a:cs typeface="Calibri"/>
                <a:sym typeface="Calibri"/>
              </a:rPr>
              <a:t>)</a:t>
            </a:r>
            <a:endParaRPr lang="en" sz="2800" b="0" i="0" u="none" strike="noStrike" cap="none" baseline="0" dirty="0">
              <a:solidFill>
                <a:schemeClr val="dk1"/>
              </a:solidFill>
              <a:latin typeface="Calibri"/>
              <a:ea typeface="Calibri"/>
              <a:cs typeface="Calibri"/>
              <a:sym typeface="Calibri"/>
            </a:endParaRPr>
          </a:p>
        </p:txBody>
      </p:sp>
      <p:sp>
        <p:nvSpPr>
          <p:cNvPr id="7" name="Shape 534"/>
          <p:cNvSpPr/>
          <p:nvPr/>
        </p:nvSpPr>
        <p:spPr>
          <a:xfrm>
            <a:off x="72054" y="1126773"/>
            <a:ext cx="9006646" cy="1368274"/>
          </a:xfrm>
          <a:prstGeom prst="roundRect">
            <a:avLst>
              <a:gd name="adj" fmla="val 16667"/>
            </a:avLst>
          </a:prstGeom>
          <a:noFill/>
          <a:ln w="9525" cap="flat">
            <a:solidFill>
              <a:srgbClr val="FFFFFF"/>
            </a:solidFill>
            <a:prstDash val="solid"/>
            <a:round/>
            <a:headEnd type="none" w="med" len="med"/>
            <a:tailEnd type="none" w="med" len="med"/>
          </a:ln>
        </p:spPr>
        <p:txBody>
          <a:bodyPr lIns="91425" tIns="45700" rIns="91425" bIns="45700" anchor="t" anchorCtr="0">
            <a:noAutofit/>
          </a:bodyPr>
          <a:lstStyle/>
          <a:p>
            <a:pPr lvl="1">
              <a:buSzPct val="25000"/>
            </a:pPr>
            <a:r>
              <a:rPr lang="en" sz="3200" dirty="0" smtClean="0">
                <a:solidFill>
                  <a:srgbClr val="0000FF"/>
                </a:solidFill>
                <a:latin typeface="Calibri"/>
                <a:ea typeface="Calibri"/>
                <a:cs typeface="Calibri"/>
                <a:sym typeface="Calibri"/>
              </a:rPr>
              <a:t>Root-knot </a:t>
            </a:r>
            <a:r>
              <a:rPr lang="en" sz="3200" dirty="0">
                <a:solidFill>
                  <a:srgbClr val="0000FF"/>
                </a:solidFill>
                <a:latin typeface="Calibri"/>
                <a:ea typeface="Calibri"/>
                <a:cs typeface="Calibri"/>
                <a:sym typeface="Calibri"/>
              </a:rPr>
              <a:t>Nematode Resistance</a:t>
            </a:r>
          </a:p>
          <a:p>
            <a:pPr lvl="1">
              <a:buClr>
                <a:schemeClr val="dk1"/>
              </a:buClr>
              <a:buSzPct val="100000"/>
            </a:pPr>
            <a:r>
              <a:rPr lang="en-US" sz="3200" dirty="0">
                <a:solidFill>
                  <a:schemeClr val="dk1"/>
                </a:solidFill>
                <a:latin typeface="Calibri"/>
                <a:ea typeface="Calibri"/>
                <a:cs typeface="Calibri"/>
                <a:sym typeface="Calibri"/>
              </a:rPr>
              <a:t>Goal: find </a:t>
            </a:r>
            <a:r>
              <a:rPr lang="en-US" sz="3200" dirty="0" smtClean="0">
                <a:solidFill>
                  <a:schemeClr val="dk1"/>
                </a:solidFill>
                <a:latin typeface="Calibri"/>
                <a:ea typeface="Calibri"/>
                <a:cs typeface="Calibri"/>
                <a:sym typeface="Calibri"/>
              </a:rPr>
              <a:t>genetic and genomic </a:t>
            </a:r>
            <a:r>
              <a:rPr lang="en-US" sz="3200" dirty="0">
                <a:solidFill>
                  <a:schemeClr val="dk1"/>
                </a:solidFill>
                <a:latin typeface="Calibri"/>
                <a:ea typeface="Calibri"/>
                <a:cs typeface="Calibri"/>
                <a:sym typeface="Calibri"/>
              </a:rPr>
              <a:t>region, and markers</a:t>
            </a:r>
            <a:endParaRPr lang="en" sz="3200" dirty="0">
              <a:solidFill>
                <a:schemeClr val="dk1"/>
              </a:solidFill>
              <a:latin typeface="Calibri"/>
              <a:ea typeface="Calibri"/>
              <a:cs typeface="Calibri"/>
              <a:sym typeface="Calibri"/>
            </a:endParaRPr>
          </a:p>
        </p:txBody>
      </p:sp>
    </p:spTree>
  </p:cSld>
  <p:clrMapOvr>
    <a:masterClrMapping/>
  </p:clrMapOvr>
  <p:transition xmlns:p14="http://schemas.microsoft.com/office/powerpoint/2010/main" spd="slow">
    <p:cut/>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654"/>
        <p:cNvGrpSpPr/>
        <p:nvPr/>
      </p:nvGrpSpPr>
      <p:grpSpPr>
        <a:xfrm>
          <a:off x="0" y="0"/>
          <a:ext cx="0" cy="0"/>
          <a:chOff x="0" y="0"/>
          <a:chExt cx="0" cy="0"/>
        </a:xfrm>
      </p:grpSpPr>
      <p:pic>
        <p:nvPicPr>
          <p:cNvPr id="655" name="Shape 655"/>
          <p:cNvPicPr preferRelativeResize="0"/>
          <p:nvPr/>
        </p:nvPicPr>
        <p:blipFill rotWithShape="1">
          <a:blip r:embed="rId3">
            <a:alphaModFix/>
          </a:blip>
          <a:srcRect/>
          <a:stretch/>
        </p:blipFill>
        <p:spPr>
          <a:xfrm>
            <a:off x="457200" y="1499250"/>
            <a:ext cx="4316436" cy="1741459"/>
          </a:xfrm>
          <a:prstGeom prst="rect">
            <a:avLst/>
          </a:prstGeom>
          <a:noFill/>
          <a:ln>
            <a:noFill/>
          </a:ln>
        </p:spPr>
      </p:pic>
      <p:pic>
        <p:nvPicPr>
          <p:cNvPr id="656" name="Shape 656"/>
          <p:cNvPicPr preferRelativeResize="0"/>
          <p:nvPr/>
        </p:nvPicPr>
        <p:blipFill rotWithShape="1">
          <a:blip r:embed="rId4">
            <a:alphaModFix/>
          </a:blip>
          <a:srcRect/>
          <a:stretch/>
        </p:blipFill>
        <p:spPr>
          <a:xfrm>
            <a:off x="5975239" y="3199650"/>
            <a:ext cx="2810634" cy="947771"/>
          </a:xfrm>
          <a:prstGeom prst="rect">
            <a:avLst/>
          </a:prstGeom>
          <a:noFill/>
          <a:ln>
            <a:noFill/>
          </a:ln>
        </p:spPr>
      </p:pic>
      <p:pic>
        <p:nvPicPr>
          <p:cNvPr id="657" name="Shape 657"/>
          <p:cNvPicPr preferRelativeResize="0"/>
          <p:nvPr/>
        </p:nvPicPr>
        <p:blipFill rotWithShape="1">
          <a:blip r:embed="rId5">
            <a:alphaModFix/>
          </a:blip>
          <a:srcRect/>
          <a:stretch/>
        </p:blipFill>
        <p:spPr>
          <a:xfrm>
            <a:off x="457200" y="3312766"/>
            <a:ext cx="4145198" cy="3407756"/>
          </a:xfrm>
          <a:prstGeom prst="rect">
            <a:avLst/>
          </a:prstGeom>
          <a:noFill/>
          <a:ln>
            <a:noFill/>
          </a:ln>
        </p:spPr>
      </p:pic>
      <p:pic>
        <p:nvPicPr>
          <p:cNvPr id="658" name="Shape 658"/>
          <p:cNvPicPr preferRelativeResize="0"/>
          <p:nvPr/>
        </p:nvPicPr>
        <p:blipFill rotWithShape="1">
          <a:blip r:embed="rId6">
            <a:alphaModFix/>
          </a:blip>
          <a:srcRect/>
          <a:stretch/>
        </p:blipFill>
        <p:spPr>
          <a:xfrm>
            <a:off x="6040885" y="4924898"/>
            <a:ext cx="2031546" cy="1795625"/>
          </a:xfrm>
          <a:prstGeom prst="rect">
            <a:avLst/>
          </a:prstGeom>
          <a:noFill/>
          <a:ln>
            <a:noFill/>
          </a:ln>
        </p:spPr>
      </p:pic>
      <p:pic>
        <p:nvPicPr>
          <p:cNvPr id="659" name="Shape 659"/>
          <p:cNvPicPr preferRelativeResize="0"/>
          <p:nvPr/>
        </p:nvPicPr>
        <p:blipFill rotWithShape="1">
          <a:blip r:embed="rId7">
            <a:alphaModFix/>
          </a:blip>
          <a:srcRect t="4311" b="48071"/>
          <a:stretch/>
        </p:blipFill>
        <p:spPr>
          <a:xfrm>
            <a:off x="5280307" y="1560616"/>
            <a:ext cx="3631930" cy="1297064"/>
          </a:xfrm>
          <a:prstGeom prst="rect">
            <a:avLst/>
          </a:prstGeom>
          <a:noFill/>
          <a:ln>
            <a:noFill/>
          </a:ln>
        </p:spPr>
      </p:pic>
      <p:sp>
        <p:nvSpPr>
          <p:cNvPr id="660" name="Shape 660"/>
          <p:cNvSpPr/>
          <p:nvPr/>
        </p:nvSpPr>
        <p:spPr>
          <a:xfrm>
            <a:off x="1837356" y="1963611"/>
            <a:ext cx="513379" cy="180149"/>
          </a:xfrm>
          <a:prstGeom prst="ellipse">
            <a:avLst/>
          </a:prstGeom>
          <a:noFill/>
          <a:ln w="12700" cap="flat">
            <a:solidFill>
              <a:srgbClr val="FF0000"/>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Calibri"/>
              <a:ea typeface="Calibri"/>
              <a:cs typeface="Calibri"/>
              <a:sym typeface="Calibri"/>
            </a:endParaRPr>
          </a:p>
        </p:txBody>
      </p:sp>
      <p:cxnSp>
        <p:nvCxnSpPr>
          <p:cNvPr id="661" name="Shape 661"/>
          <p:cNvCxnSpPr/>
          <p:nvPr/>
        </p:nvCxnSpPr>
        <p:spPr>
          <a:xfrm rot="10800000">
            <a:off x="2765048" y="2459017"/>
            <a:ext cx="189132" cy="0"/>
          </a:xfrm>
          <a:prstGeom prst="straightConnector1">
            <a:avLst/>
          </a:prstGeom>
          <a:noFill/>
          <a:ln w="19050" cap="flat">
            <a:solidFill>
              <a:srgbClr val="FF0000"/>
            </a:solidFill>
            <a:prstDash val="solid"/>
            <a:round/>
            <a:headEnd type="none" w="med" len="med"/>
            <a:tailEnd type="stealth" w="lg" len="lg"/>
          </a:ln>
        </p:spPr>
      </p:cxnSp>
      <p:sp>
        <p:nvSpPr>
          <p:cNvPr id="662" name="Shape 662"/>
          <p:cNvSpPr/>
          <p:nvPr/>
        </p:nvSpPr>
        <p:spPr>
          <a:xfrm>
            <a:off x="412164" y="4305528"/>
            <a:ext cx="380419" cy="504413"/>
          </a:xfrm>
          <a:prstGeom prst="ellipse">
            <a:avLst/>
          </a:prstGeom>
          <a:noFill/>
          <a:ln w="12700" cap="flat">
            <a:solidFill>
              <a:srgbClr val="FF0000"/>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Calibri"/>
              <a:ea typeface="Calibri"/>
              <a:cs typeface="Calibri"/>
              <a:sym typeface="Calibri"/>
            </a:endParaRPr>
          </a:p>
        </p:txBody>
      </p:sp>
      <p:sp>
        <p:nvSpPr>
          <p:cNvPr id="663" name="Shape 663"/>
          <p:cNvSpPr/>
          <p:nvPr/>
        </p:nvSpPr>
        <p:spPr>
          <a:xfrm>
            <a:off x="457200" y="5475755"/>
            <a:ext cx="380418" cy="180149"/>
          </a:xfrm>
          <a:prstGeom prst="ellipse">
            <a:avLst/>
          </a:prstGeom>
          <a:noFill/>
          <a:ln w="12700" cap="flat">
            <a:solidFill>
              <a:srgbClr val="FF0000"/>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Calibri"/>
              <a:ea typeface="Calibri"/>
              <a:cs typeface="Calibri"/>
              <a:sym typeface="Calibri"/>
            </a:endParaRPr>
          </a:p>
        </p:txBody>
      </p:sp>
      <p:grpSp>
        <p:nvGrpSpPr>
          <p:cNvPr id="664" name="Shape 664"/>
          <p:cNvGrpSpPr/>
          <p:nvPr/>
        </p:nvGrpSpPr>
        <p:grpSpPr>
          <a:xfrm>
            <a:off x="72053" y="0"/>
            <a:ext cx="9006646" cy="1037465"/>
            <a:chOff x="72053" y="0"/>
            <a:chExt cx="9006646" cy="1037465"/>
          </a:xfrm>
        </p:grpSpPr>
        <p:grpSp>
          <p:nvGrpSpPr>
            <p:cNvPr id="665" name="Shape 665"/>
            <p:cNvGrpSpPr/>
            <p:nvPr/>
          </p:nvGrpSpPr>
          <p:grpSpPr>
            <a:xfrm>
              <a:off x="72053" y="0"/>
              <a:ext cx="9006646" cy="1037465"/>
              <a:chOff x="72053" y="4143398"/>
              <a:chExt cx="9006646" cy="1037465"/>
            </a:xfrm>
          </p:grpSpPr>
          <p:pic>
            <p:nvPicPr>
              <p:cNvPr id="666" name="Shape 666"/>
              <p:cNvPicPr preferRelativeResize="0"/>
              <p:nvPr/>
            </p:nvPicPr>
            <p:blipFill rotWithShape="1">
              <a:blip r:embed="rId8">
                <a:alphaModFix/>
              </a:blip>
              <a:srcRect l="44679" t="2983" b="58461"/>
              <a:stretch/>
            </p:blipFill>
            <p:spPr>
              <a:xfrm>
                <a:off x="72053" y="4143398"/>
                <a:ext cx="9006646" cy="1037465"/>
              </a:xfrm>
              <a:prstGeom prst="rect">
                <a:avLst/>
              </a:prstGeom>
              <a:noFill/>
              <a:ln>
                <a:noFill/>
              </a:ln>
            </p:spPr>
          </p:pic>
          <p:pic>
            <p:nvPicPr>
              <p:cNvPr id="667" name="Shape 667"/>
              <p:cNvPicPr preferRelativeResize="0"/>
              <p:nvPr/>
            </p:nvPicPr>
            <p:blipFill rotWithShape="1">
              <a:blip r:embed="rId9">
                <a:alphaModFix/>
              </a:blip>
              <a:srcRect/>
              <a:stretch/>
            </p:blipFill>
            <p:spPr>
              <a:xfrm>
                <a:off x="72054" y="4143398"/>
                <a:ext cx="411691" cy="354054"/>
              </a:xfrm>
              <a:prstGeom prst="rect">
                <a:avLst/>
              </a:prstGeom>
              <a:noFill/>
              <a:ln>
                <a:noFill/>
              </a:ln>
            </p:spPr>
          </p:pic>
        </p:grpSp>
        <p:sp>
          <p:nvSpPr>
            <p:cNvPr id="668" name="Shape 668"/>
            <p:cNvSpPr txBox="1"/>
            <p:nvPr/>
          </p:nvSpPr>
          <p:spPr>
            <a:xfrm>
              <a:off x="549406" y="89971"/>
              <a:ext cx="8448235" cy="707886"/>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4000" b="0" i="0" u="none" strike="noStrike" cap="none" baseline="0" dirty="0" smtClean="0">
                  <a:solidFill>
                    <a:schemeClr val="lt1"/>
                  </a:solidFill>
                  <a:latin typeface="Calibri"/>
                  <a:ea typeface="Calibri"/>
                  <a:cs typeface="Calibri"/>
                  <a:sym typeface="Calibri"/>
                </a:rPr>
                <a:t>3. </a:t>
              </a:r>
              <a:r>
                <a:rPr lang="en" sz="4000" b="0" i="0" u="none" strike="noStrike" cap="none" baseline="0" dirty="0" smtClean="0">
                  <a:solidFill>
                    <a:schemeClr val="lt1"/>
                  </a:solidFill>
                  <a:latin typeface="Calibri"/>
                  <a:ea typeface="Calibri"/>
                  <a:cs typeface="Calibri"/>
                  <a:sym typeface="Calibri"/>
                </a:rPr>
                <a:t>Marker </a:t>
              </a:r>
              <a:r>
                <a:rPr lang="en" sz="4000" b="0" i="0" u="none" strike="noStrike" cap="none" baseline="0" dirty="0">
                  <a:solidFill>
                    <a:schemeClr val="lt1"/>
                  </a:solidFill>
                  <a:latin typeface="Calibri"/>
                  <a:ea typeface="Calibri"/>
                  <a:cs typeface="Calibri"/>
                  <a:sym typeface="Calibri"/>
                </a:rPr>
                <a:t>Assisted Selection (MAS)</a:t>
              </a:r>
            </a:p>
          </p:txBody>
        </p:sp>
      </p:grpSp>
      <p:sp>
        <p:nvSpPr>
          <p:cNvPr id="669" name="Shape 669"/>
          <p:cNvSpPr txBox="1"/>
          <p:nvPr/>
        </p:nvSpPr>
        <p:spPr>
          <a:xfrm>
            <a:off x="5888485" y="2889391"/>
            <a:ext cx="2415648" cy="36933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 sz="1800" b="0" i="0" u="none" strike="noStrike" cap="none" baseline="0">
                <a:solidFill>
                  <a:schemeClr val="dk1"/>
                </a:solidFill>
                <a:latin typeface="Calibri"/>
                <a:ea typeface="Calibri"/>
                <a:cs typeface="Calibri"/>
                <a:sym typeface="Calibri"/>
              </a:rPr>
              <a:t>Markers for the trait</a:t>
            </a:r>
          </a:p>
        </p:txBody>
      </p:sp>
      <p:sp>
        <p:nvSpPr>
          <p:cNvPr id="670" name="Shape 670"/>
          <p:cNvSpPr txBox="1"/>
          <p:nvPr/>
        </p:nvSpPr>
        <p:spPr>
          <a:xfrm>
            <a:off x="6040885" y="4437876"/>
            <a:ext cx="2744988" cy="36933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 sz="1800" b="0" i="0" u="none" strike="noStrike" cap="none" baseline="0">
                <a:solidFill>
                  <a:schemeClr val="dk1"/>
                </a:solidFill>
                <a:latin typeface="Calibri"/>
                <a:ea typeface="Calibri"/>
                <a:cs typeface="Calibri"/>
                <a:sym typeface="Calibri"/>
              </a:rPr>
              <a:t>Informative for learners</a:t>
            </a:r>
          </a:p>
        </p:txBody>
      </p:sp>
    </p:spTree>
  </p:cSld>
  <p:clrMapOvr>
    <a:masterClrMapping/>
  </p:clrMapOvr>
  <p:transition xmlns:p14="http://schemas.microsoft.com/office/powerpoint/2010/main" spd="slow">
    <p:cut/>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674"/>
        <p:cNvGrpSpPr/>
        <p:nvPr/>
      </p:nvGrpSpPr>
      <p:grpSpPr>
        <a:xfrm>
          <a:off x="0" y="0"/>
          <a:ext cx="0" cy="0"/>
          <a:chOff x="0" y="0"/>
          <a:chExt cx="0" cy="0"/>
        </a:xfrm>
      </p:grpSpPr>
      <p:pic>
        <p:nvPicPr>
          <p:cNvPr id="675" name="Shape 675"/>
          <p:cNvPicPr preferRelativeResize="0"/>
          <p:nvPr/>
        </p:nvPicPr>
        <p:blipFill rotWithShape="1">
          <a:blip r:embed="rId3">
            <a:alphaModFix/>
          </a:blip>
          <a:srcRect/>
          <a:stretch/>
        </p:blipFill>
        <p:spPr>
          <a:xfrm>
            <a:off x="457200" y="1499250"/>
            <a:ext cx="4316436" cy="1741459"/>
          </a:xfrm>
          <a:prstGeom prst="rect">
            <a:avLst/>
          </a:prstGeom>
          <a:noFill/>
          <a:ln>
            <a:noFill/>
          </a:ln>
        </p:spPr>
      </p:pic>
      <p:pic>
        <p:nvPicPr>
          <p:cNvPr id="676" name="Shape 676"/>
          <p:cNvPicPr preferRelativeResize="0"/>
          <p:nvPr/>
        </p:nvPicPr>
        <p:blipFill rotWithShape="1">
          <a:blip r:embed="rId4">
            <a:alphaModFix/>
          </a:blip>
          <a:srcRect t="4311" b="48071"/>
          <a:stretch/>
        </p:blipFill>
        <p:spPr>
          <a:xfrm>
            <a:off x="5280307" y="1560616"/>
            <a:ext cx="3631930" cy="1297064"/>
          </a:xfrm>
          <a:prstGeom prst="rect">
            <a:avLst/>
          </a:prstGeom>
          <a:noFill/>
          <a:ln>
            <a:noFill/>
          </a:ln>
        </p:spPr>
      </p:pic>
      <p:sp>
        <p:nvSpPr>
          <p:cNvPr id="677" name="Shape 677"/>
          <p:cNvSpPr txBox="1"/>
          <p:nvPr/>
        </p:nvSpPr>
        <p:spPr>
          <a:xfrm>
            <a:off x="483745" y="3494887"/>
            <a:ext cx="5928989" cy="1815881"/>
          </a:xfrm>
          <a:prstGeom prst="rect">
            <a:avLst/>
          </a:prstGeom>
          <a:noFill/>
          <a:ln>
            <a:noFill/>
          </a:ln>
        </p:spPr>
        <p:txBody>
          <a:bodyPr lIns="91425" tIns="45700" rIns="91425" bIns="45700" anchor="t" anchorCtr="0">
            <a:noAutofit/>
          </a:bodyPr>
          <a:lstStyle/>
          <a:p>
            <a:pPr marL="285750" marR="0" lvl="0" indent="-285750" algn="l" rtl="0">
              <a:spcBef>
                <a:spcPts val="0"/>
              </a:spcBef>
              <a:buClr>
                <a:srgbClr val="0000FF"/>
              </a:buClr>
              <a:buSzPct val="100000"/>
              <a:buFont typeface="Arial"/>
              <a:buChar char="•"/>
            </a:pPr>
            <a:r>
              <a:rPr lang="en" sz="2800" b="0" i="0" u="none" strike="noStrike" cap="none" baseline="0">
                <a:solidFill>
                  <a:srgbClr val="0000FF"/>
                </a:solidFill>
                <a:latin typeface="Calibri"/>
                <a:ea typeface="Calibri"/>
                <a:cs typeface="Calibri"/>
                <a:sym typeface="Calibri"/>
              </a:rPr>
              <a:t>Late leaf spot</a:t>
            </a:r>
          </a:p>
          <a:p>
            <a:pPr marL="285750" marR="0" lvl="0" indent="-285750" algn="l" rtl="0">
              <a:spcBef>
                <a:spcPts val="0"/>
              </a:spcBef>
              <a:buClr>
                <a:srgbClr val="0000FF"/>
              </a:buClr>
              <a:buSzPct val="100000"/>
              <a:buFont typeface="Arial"/>
              <a:buChar char="•"/>
            </a:pPr>
            <a:r>
              <a:rPr lang="en" sz="2800" b="0" i="0" u="none" strike="noStrike" cap="none" baseline="0">
                <a:solidFill>
                  <a:srgbClr val="0000FF"/>
                </a:solidFill>
                <a:latin typeface="Calibri"/>
                <a:ea typeface="Calibri"/>
                <a:cs typeface="Calibri"/>
                <a:sym typeface="Calibri"/>
              </a:rPr>
              <a:t>Reaction to root-knot nematode</a:t>
            </a:r>
          </a:p>
          <a:p>
            <a:pPr marL="285750" marR="0" lvl="0" indent="-285750" algn="l" rtl="0">
              <a:spcBef>
                <a:spcPts val="0"/>
              </a:spcBef>
              <a:buClr>
                <a:srgbClr val="0000FF"/>
              </a:buClr>
              <a:buSzPct val="100000"/>
              <a:buFont typeface="Arial"/>
              <a:buChar char="•"/>
            </a:pPr>
            <a:r>
              <a:rPr lang="en" sz="2800" b="0" i="0" u="none" strike="noStrike" cap="none" baseline="0">
                <a:solidFill>
                  <a:srgbClr val="0000FF"/>
                </a:solidFill>
                <a:latin typeface="Calibri"/>
                <a:ea typeface="Calibri"/>
                <a:cs typeface="Calibri"/>
                <a:sym typeface="Calibri"/>
              </a:rPr>
              <a:t>Seed oleic to linoleic acid ratio</a:t>
            </a:r>
          </a:p>
          <a:p>
            <a:pPr marL="285750" marR="0" lvl="0" indent="-285750" algn="l" rtl="0">
              <a:spcBef>
                <a:spcPts val="0"/>
              </a:spcBef>
              <a:buClr>
                <a:srgbClr val="0000FF"/>
              </a:buClr>
              <a:buSzPct val="100000"/>
              <a:buFont typeface="Arial"/>
              <a:buChar char="•"/>
            </a:pPr>
            <a:r>
              <a:rPr lang="en" sz="2800" b="0" i="0" u="none" strike="noStrike" cap="none" baseline="0">
                <a:solidFill>
                  <a:srgbClr val="0000FF"/>
                </a:solidFill>
                <a:latin typeface="Calibri"/>
                <a:ea typeface="Calibri"/>
                <a:cs typeface="Calibri"/>
                <a:sym typeface="Calibri"/>
              </a:rPr>
              <a:t>Leaf rust </a:t>
            </a:r>
          </a:p>
        </p:txBody>
      </p:sp>
      <p:sp>
        <p:nvSpPr>
          <p:cNvPr id="678" name="Shape 678"/>
          <p:cNvSpPr/>
          <p:nvPr/>
        </p:nvSpPr>
        <p:spPr>
          <a:xfrm>
            <a:off x="1837356" y="1963611"/>
            <a:ext cx="513379" cy="180149"/>
          </a:xfrm>
          <a:prstGeom prst="ellipse">
            <a:avLst/>
          </a:prstGeom>
          <a:noFill/>
          <a:ln w="12700" cap="flat">
            <a:solidFill>
              <a:srgbClr val="FF0000"/>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Calibri"/>
              <a:ea typeface="Calibri"/>
              <a:cs typeface="Calibri"/>
              <a:sym typeface="Calibri"/>
            </a:endParaRPr>
          </a:p>
        </p:txBody>
      </p:sp>
      <p:cxnSp>
        <p:nvCxnSpPr>
          <p:cNvPr id="679" name="Shape 679"/>
          <p:cNvCxnSpPr/>
          <p:nvPr/>
        </p:nvCxnSpPr>
        <p:spPr>
          <a:xfrm rot="10800000">
            <a:off x="2765048" y="2459017"/>
            <a:ext cx="189132" cy="0"/>
          </a:xfrm>
          <a:prstGeom prst="straightConnector1">
            <a:avLst/>
          </a:prstGeom>
          <a:noFill/>
          <a:ln w="19050" cap="flat">
            <a:solidFill>
              <a:srgbClr val="FF0000"/>
            </a:solidFill>
            <a:prstDash val="solid"/>
            <a:round/>
            <a:headEnd type="none" w="med" len="med"/>
            <a:tailEnd type="stealth" w="lg" len="lg"/>
          </a:ln>
        </p:spPr>
      </p:cxnSp>
      <p:grpSp>
        <p:nvGrpSpPr>
          <p:cNvPr id="681" name="Shape 681"/>
          <p:cNvGrpSpPr/>
          <p:nvPr/>
        </p:nvGrpSpPr>
        <p:grpSpPr>
          <a:xfrm>
            <a:off x="72053" y="0"/>
            <a:ext cx="9006646" cy="1037465"/>
            <a:chOff x="72053" y="4143398"/>
            <a:chExt cx="9006646" cy="1037465"/>
          </a:xfrm>
        </p:grpSpPr>
        <p:pic>
          <p:nvPicPr>
            <p:cNvPr id="682" name="Shape 682"/>
            <p:cNvPicPr preferRelativeResize="0"/>
            <p:nvPr/>
          </p:nvPicPr>
          <p:blipFill rotWithShape="1">
            <a:blip r:embed="rId5">
              <a:alphaModFix/>
            </a:blip>
            <a:srcRect l="44679" t="2983" b="58461"/>
            <a:stretch/>
          </p:blipFill>
          <p:spPr>
            <a:xfrm>
              <a:off x="72053" y="4143398"/>
              <a:ext cx="9006646" cy="1037465"/>
            </a:xfrm>
            <a:prstGeom prst="rect">
              <a:avLst/>
            </a:prstGeom>
            <a:noFill/>
            <a:ln>
              <a:noFill/>
            </a:ln>
          </p:spPr>
        </p:pic>
        <p:pic>
          <p:nvPicPr>
            <p:cNvPr id="683" name="Shape 683"/>
            <p:cNvPicPr preferRelativeResize="0"/>
            <p:nvPr/>
          </p:nvPicPr>
          <p:blipFill rotWithShape="1">
            <a:blip r:embed="rId6">
              <a:alphaModFix/>
            </a:blip>
            <a:srcRect/>
            <a:stretch/>
          </p:blipFill>
          <p:spPr>
            <a:xfrm>
              <a:off x="72054" y="4143398"/>
              <a:ext cx="411691" cy="354054"/>
            </a:xfrm>
            <a:prstGeom prst="rect">
              <a:avLst/>
            </a:prstGeom>
            <a:noFill/>
            <a:ln>
              <a:noFill/>
            </a:ln>
          </p:spPr>
        </p:pic>
      </p:grpSp>
      <p:sp>
        <p:nvSpPr>
          <p:cNvPr id="12" name="Shape 668"/>
          <p:cNvSpPr txBox="1"/>
          <p:nvPr/>
        </p:nvSpPr>
        <p:spPr>
          <a:xfrm>
            <a:off x="549406" y="89971"/>
            <a:ext cx="8448235" cy="707886"/>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4000" b="0" i="0" u="none" strike="noStrike" cap="none" baseline="0" dirty="0" smtClean="0">
                <a:solidFill>
                  <a:schemeClr val="lt1"/>
                </a:solidFill>
                <a:latin typeface="Calibri"/>
                <a:ea typeface="Calibri"/>
                <a:cs typeface="Calibri"/>
                <a:sym typeface="Calibri"/>
              </a:rPr>
              <a:t>3. </a:t>
            </a:r>
            <a:r>
              <a:rPr lang="en" sz="4000" b="0" i="0" u="none" strike="noStrike" cap="none" baseline="0" dirty="0" smtClean="0">
                <a:solidFill>
                  <a:schemeClr val="lt1"/>
                </a:solidFill>
                <a:latin typeface="Calibri"/>
                <a:ea typeface="Calibri"/>
                <a:cs typeface="Calibri"/>
                <a:sym typeface="Calibri"/>
              </a:rPr>
              <a:t>Marker </a:t>
            </a:r>
            <a:r>
              <a:rPr lang="en" sz="4000" b="0" i="0" u="none" strike="noStrike" cap="none" baseline="0" dirty="0">
                <a:solidFill>
                  <a:schemeClr val="lt1"/>
                </a:solidFill>
                <a:latin typeface="Calibri"/>
                <a:ea typeface="Calibri"/>
                <a:cs typeface="Calibri"/>
                <a:sym typeface="Calibri"/>
              </a:rPr>
              <a:t>Assisted Selection (MAS)</a:t>
            </a:r>
          </a:p>
        </p:txBody>
      </p:sp>
    </p:spTree>
  </p:cSld>
  <p:clrMapOvr>
    <a:masterClrMapping/>
  </p:clrMapOvr>
  <p:transition xmlns:p14="http://schemas.microsoft.com/office/powerpoint/2010/main" spd="slow">
    <p:cut/>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674"/>
        <p:cNvGrpSpPr/>
        <p:nvPr/>
      </p:nvGrpSpPr>
      <p:grpSpPr>
        <a:xfrm>
          <a:off x="0" y="0"/>
          <a:ext cx="0" cy="0"/>
          <a:chOff x="0" y="0"/>
          <a:chExt cx="0" cy="0"/>
        </a:xfrm>
      </p:grpSpPr>
      <p:pic>
        <p:nvPicPr>
          <p:cNvPr id="675" name="Shape 675"/>
          <p:cNvPicPr preferRelativeResize="0"/>
          <p:nvPr/>
        </p:nvPicPr>
        <p:blipFill rotWithShape="1">
          <a:blip r:embed="rId3">
            <a:alphaModFix/>
          </a:blip>
          <a:srcRect/>
          <a:stretch/>
        </p:blipFill>
        <p:spPr>
          <a:xfrm>
            <a:off x="457200" y="1499250"/>
            <a:ext cx="4316436" cy="1741459"/>
          </a:xfrm>
          <a:prstGeom prst="rect">
            <a:avLst/>
          </a:prstGeom>
          <a:noFill/>
          <a:ln>
            <a:noFill/>
          </a:ln>
        </p:spPr>
      </p:pic>
      <p:pic>
        <p:nvPicPr>
          <p:cNvPr id="676" name="Shape 676"/>
          <p:cNvPicPr preferRelativeResize="0"/>
          <p:nvPr/>
        </p:nvPicPr>
        <p:blipFill rotWithShape="1">
          <a:blip r:embed="rId4">
            <a:alphaModFix/>
          </a:blip>
          <a:srcRect t="4311" b="48071"/>
          <a:stretch/>
        </p:blipFill>
        <p:spPr>
          <a:xfrm>
            <a:off x="5280307" y="1560616"/>
            <a:ext cx="3631930" cy="1297064"/>
          </a:xfrm>
          <a:prstGeom prst="rect">
            <a:avLst/>
          </a:prstGeom>
          <a:noFill/>
          <a:ln>
            <a:noFill/>
          </a:ln>
        </p:spPr>
      </p:pic>
      <p:sp>
        <p:nvSpPr>
          <p:cNvPr id="677" name="Shape 677"/>
          <p:cNvSpPr txBox="1"/>
          <p:nvPr/>
        </p:nvSpPr>
        <p:spPr>
          <a:xfrm>
            <a:off x="483745" y="3494887"/>
            <a:ext cx="8177655" cy="2512213"/>
          </a:xfrm>
          <a:prstGeom prst="rect">
            <a:avLst/>
          </a:prstGeom>
          <a:noFill/>
          <a:ln>
            <a:noFill/>
          </a:ln>
        </p:spPr>
        <p:txBody>
          <a:bodyPr lIns="91425" tIns="45700" rIns="91425" bIns="45700" anchor="t" anchorCtr="0">
            <a:noAutofit/>
          </a:bodyPr>
          <a:lstStyle/>
          <a:p>
            <a:pPr marL="285750" marR="0" lvl="0" indent="-285750" algn="l" rtl="0">
              <a:spcBef>
                <a:spcPts val="0"/>
              </a:spcBef>
              <a:buClr>
                <a:srgbClr val="0000FF"/>
              </a:buClr>
              <a:buSzPct val="100000"/>
              <a:buFont typeface="Arial"/>
              <a:buChar char="•"/>
            </a:pPr>
            <a:r>
              <a:rPr lang="en" sz="2800" b="0" i="0" u="none" strike="noStrike" cap="none" baseline="0" dirty="0">
                <a:solidFill>
                  <a:srgbClr val="0000FF"/>
                </a:solidFill>
                <a:latin typeface="Calibri"/>
                <a:ea typeface="Calibri"/>
                <a:cs typeface="Calibri"/>
                <a:sym typeface="Calibri"/>
              </a:rPr>
              <a:t>Late leaf spot</a:t>
            </a:r>
          </a:p>
          <a:p>
            <a:pPr marL="285750" marR="0" lvl="0" indent="-285750" algn="l" rtl="0">
              <a:spcBef>
                <a:spcPts val="0"/>
              </a:spcBef>
              <a:buClr>
                <a:srgbClr val="0000FF"/>
              </a:buClr>
              <a:buSzPct val="100000"/>
              <a:buFont typeface="Arial"/>
              <a:buChar char="•"/>
            </a:pPr>
            <a:r>
              <a:rPr lang="en" sz="2800" b="0" i="0" u="none" strike="noStrike" cap="none" baseline="0" dirty="0">
                <a:solidFill>
                  <a:srgbClr val="0000FF"/>
                </a:solidFill>
                <a:latin typeface="Calibri"/>
                <a:ea typeface="Calibri"/>
                <a:cs typeface="Calibri"/>
                <a:sym typeface="Calibri"/>
              </a:rPr>
              <a:t>Reaction to root-knot nematode</a:t>
            </a:r>
          </a:p>
          <a:p>
            <a:pPr marL="285750" marR="0" lvl="0" indent="-285750" algn="l" rtl="0">
              <a:spcBef>
                <a:spcPts val="0"/>
              </a:spcBef>
              <a:buClr>
                <a:srgbClr val="0000FF"/>
              </a:buClr>
              <a:buSzPct val="100000"/>
              <a:buFont typeface="Arial"/>
              <a:buChar char="•"/>
            </a:pPr>
            <a:r>
              <a:rPr lang="en" sz="2800" b="0" i="0" u="none" strike="noStrike" cap="none" baseline="0" dirty="0">
                <a:solidFill>
                  <a:srgbClr val="0000FF"/>
                </a:solidFill>
                <a:latin typeface="Calibri"/>
                <a:ea typeface="Calibri"/>
                <a:cs typeface="Calibri"/>
                <a:sym typeface="Calibri"/>
              </a:rPr>
              <a:t>Seed oleic to linoleic acid ratio</a:t>
            </a:r>
          </a:p>
          <a:p>
            <a:pPr marL="285750" marR="0" lvl="0" indent="-285750" algn="l" rtl="0">
              <a:spcBef>
                <a:spcPts val="0"/>
              </a:spcBef>
              <a:buClr>
                <a:srgbClr val="0000FF"/>
              </a:buClr>
              <a:buSzPct val="100000"/>
              <a:buFont typeface="Arial"/>
              <a:buChar char="•"/>
            </a:pPr>
            <a:r>
              <a:rPr lang="en" sz="2800" b="0" i="0" u="none" strike="noStrike" cap="none" baseline="0" dirty="0">
                <a:solidFill>
                  <a:srgbClr val="0000FF"/>
                </a:solidFill>
                <a:latin typeface="Calibri"/>
                <a:ea typeface="Calibri"/>
                <a:cs typeface="Calibri"/>
                <a:sym typeface="Calibri"/>
              </a:rPr>
              <a:t>Leaf rust </a:t>
            </a:r>
            <a:endParaRPr lang="en-US" sz="2800" b="0" i="0" u="none" strike="noStrike" cap="none" baseline="0" dirty="0" smtClean="0">
              <a:solidFill>
                <a:srgbClr val="0000FF"/>
              </a:solidFill>
              <a:latin typeface="Calibri"/>
              <a:ea typeface="Calibri"/>
              <a:cs typeface="Calibri"/>
              <a:sym typeface="Calibri"/>
            </a:endParaRPr>
          </a:p>
          <a:p>
            <a:pPr marR="0" lvl="0" algn="l" rtl="0">
              <a:spcBef>
                <a:spcPts val="0"/>
              </a:spcBef>
              <a:buClr>
                <a:srgbClr val="0000FF"/>
              </a:buClr>
              <a:buSzPct val="100000"/>
            </a:pPr>
            <a:endParaRPr lang="en-US" sz="1000" b="0" i="0" u="none" strike="noStrike" cap="none" baseline="0" dirty="0" smtClean="0">
              <a:solidFill>
                <a:srgbClr val="0000FF"/>
              </a:solidFill>
              <a:latin typeface="Calibri"/>
              <a:ea typeface="Calibri"/>
              <a:cs typeface="Calibri"/>
              <a:sym typeface="Calibri"/>
            </a:endParaRPr>
          </a:p>
          <a:p>
            <a:pPr marR="0" lvl="0" algn="l" rtl="0">
              <a:spcBef>
                <a:spcPts val="0"/>
              </a:spcBef>
              <a:buClr>
                <a:srgbClr val="0000FF"/>
              </a:buClr>
              <a:buSzPct val="100000"/>
            </a:pPr>
            <a:r>
              <a:rPr lang="en-US" sz="2800" dirty="0" smtClean="0">
                <a:solidFill>
                  <a:srgbClr val="FF0000"/>
                </a:solidFill>
                <a:latin typeface="Calibri"/>
                <a:ea typeface="Calibri"/>
                <a:cs typeface="Calibri"/>
                <a:sym typeface="Calibri"/>
              </a:rPr>
              <a:t>We are especially looking for your contributions for more MAS pages</a:t>
            </a:r>
            <a:endParaRPr lang="en" sz="2800" b="0" i="0" u="none" strike="noStrike" cap="none" baseline="0" dirty="0">
              <a:solidFill>
                <a:srgbClr val="FF0000"/>
              </a:solidFill>
              <a:latin typeface="Calibri"/>
              <a:ea typeface="Calibri"/>
              <a:cs typeface="Calibri"/>
              <a:sym typeface="Calibri"/>
            </a:endParaRPr>
          </a:p>
        </p:txBody>
      </p:sp>
      <p:sp>
        <p:nvSpPr>
          <p:cNvPr id="678" name="Shape 678"/>
          <p:cNvSpPr/>
          <p:nvPr/>
        </p:nvSpPr>
        <p:spPr>
          <a:xfrm>
            <a:off x="1837356" y="1963611"/>
            <a:ext cx="513379" cy="180149"/>
          </a:xfrm>
          <a:prstGeom prst="ellipse">
            <a:avLst/>
          </a:prstGeom>
          <a:noFill/>
          <a:ln w="12700" cap="flat">
            <a:solidFill>
              <a:srgbClr val="FF0000"/>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Calibri"/>
              <a:ea typeface="Calibri"/>
              <a:cs typeface="Calibri"/>
              <a:sym typeface="Calibri"/>
            </a:endParaRPr>
          </a:p>
        </p:txBody>
      </p:sp>
      <p:cxnSp>
        <p:nvCxnSpPr>
          <p:cNvPr id="679" name="Shape 679"/>
          <p:cNvCxnSpPr/>
          <p:nvPr/>
        </p:nvCxnSpPr>
        <p:spPr>
          <a:xfrm rot="10800000">
            <a:off x="2765048" y="2459017"/>
            <a:ext cx="189132" cy="0"/>
          </a:xfrm>
          <a:prstGeom prst="straightConnector1">
            <a:avLst/>
          </a:prstGeom>
          <a:noFill/>
          <a:ln w="19050" cap="flat">
            <a:solidFill>
              <a:srgbClr val="FF0000"/>
            </a:solidFill>
            <a:prstDash val="solid"/>
            <a:round/>
            <a:headEnd type="none" w="med" len="med"/>
            <a:tailEnd type="stealth" w="lg" len="lg"/>
          </a:ln>
        </p:spPr>
      </p:cxnSp>
      <p:grpSp>
        <p:nvGrpSpPr>
          <p:cNvPr id="681" name="Shape 681"/>
          <p:cNvGrpSpPr/>
          <p:nvPr/>
        </p:nvGrpSpPr>
        <p:grpSpPr>
          <a:xfrm>
            <a:off x="72053" y="0"/>
            <a:ext cx="9006646" cy="1037465"/>
            <a:chOff x="72053" y="4143398"/>
            <a:chExt cx="9006646" cy="1037465"/>
          </a:xfrm>
        </p:grpSpPr>
        <p:pic>
          <p:nvPicPr>
            <p:cNvPr id="682" name="Shape 682"/>
            <p:cNvPicPr preferRelativeResize="0"/>
            <p:nvPr/>
          </p:nvPicPr>
          <p:blipFill rotWithShape="1">
            <a:blip r:embed="rId5">
              <a:alphaModFix/>
            </a:blip>
            <a:srcRect l="44679" t="2983" b="58461"/>
            <a:stretch/>
          </p:blipFill>
          <p:spPr>
            <a:xfrm>
              <a:off x="72053" y="4143398"/>
              <a:ext cx="9006646" cy="1037465"/>
            </a:xfrm>
            <a:prstGeom prst="rect">
              <a:avLst/>
            </a:prstGeom>
            <a:noFill/>
            <a:ln>
              <a:noFill/>
            </a:ln>
          </p:spPr>
        </p:pic>
        <p:pic>
          <p:nvPicPr>
            <p:cNvPr id="683" name="Shape 683"/>
            <p:cNvPicPr preferRelativeResize="0"/>
            <p:nvPr/>
          </p:nvPicPr>
          <p:blipFill rotWithShape="1">
            <a:blip r:embed="rId6">
              <a:alphaModFix/>
            </a:blip>
            <a:srcRect/>
            <a:stretch/>
          </p:blipFill>
          <p:spPr>
            <a:xfrm>
              <a:off x="72054" y="4143398"/>
              <a:ext cx="411691" cy="354054"/>
            </a:xfrm>
            <a:prstGeom prst="rect">
              <a:avLst/>
            </a:prstGeom>
            <a:noFill/>
            <a:ln>
              <a:noFill/>
            </a:ln>
          </p:spPr>
        </p:pic>
      </p:grpSp>
      <p:sp>
        <p:nvSpPr>
          <p:cNvPr id="12" name="Shape 668"/>
          <p:cNvSpPr txBox="1"/>
          <p:nvPr/>
        </p:nvSpPr>
        <p:spPr>
          <a:xfrm>
            <a:off x="549406" y="89971"/>
            <a:ext cx="8448235" cy="707886"/>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4000" b="0" i="0" u="none" strike="noStrike" cap="none" baseline="0" dirty="0" smtClean="0">
                <a:solidFill>
                  <a:schemeClr val="lt1"/>
                </a:solidFill>
                <a:latin typeface="Calibri"/>
                <a:ea typeface="Calibri"/>
                <a:cs typeface="Calibri"/>
                <a:sym typeface="Calibri"/>
              </a:rPr>
              <a:t>3. </a:t>
            </a:r>
            <a:r>
              <a:rPr lang="en" sz="4000" b="0" i="0" u="none" strike="noStrike" cap="none" baseline="0" dirty="0" smtClean="0">
                <a:solidFill>
                  <a:schemeClr val="lt1"/>
                </a:solidFill>
                <a:latin typeface="Calibri"/>
                <a:ea typeface="Calibri"/>
                <a:cs typeface="Calibri"/>
                <a:sym typeface="Calibri"/>
              </a:rPr>
              <a:t>Marker </a:t>
            </a:r>
            <a:r>
              <a:rPr lang="en" sz="4000" b="0" i="0" u="none" strike="noStrike" cap="none" baseline="0" dirty="0">
                <a:solidFill>
                  <a:schemeClr val="lt1"/>
                </a:solidFill>
                <a:latin typeface="Calibri"/>
                <a:ea typeface="Calibri"/>
                <a:cs typeface="Calibri"/>
                <a:sym typeface="Calibri"/>
              </a:rPr>
              <a:t>Assisted Selection (MAS)</a:t>
            </a:r>
          </a:p>
        </p:txBody>
      </p:sp>
    </p:spTree>
    <p:extLst>
      <p:ext uri="{BB962C8B-B14F-4D97-AF65-F5344CB8AC3E}">
        <p14:creationId xmlns:p14="http://schemas.microsoft.com/office/powerpoint/2010/main" val="3082291490"/>
      </p:ext>
    </p:extLst>
  </p:cSld>
  <p:clrMapOvr>
    <a:masterClrMapping/>
  </p:clrMapOvr>
  <p:transition xmlns:p14="http://schemas.microsoft.com/office/powerpoint/2010/main" spd="slow">
    <p:cut/>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688"/>
        <p:cNvGrpSpPr/>
        <p:nvPr/>
      </p:nvGrpSpPr>
      <p:grpSpPr>
        <a:xfrm>
          <a:off x="0" y="0"/>
          <a:ext cx="0" cy="0"/>
          <a:chOff x="0" y="0"/>
          <a:chExt cx="0" cy="0"/>
        </a:xfrm>
      </p:grpSpPr>
      <p:pic>
        <p:nvPicPr>
          <p:cNvPr id="689" name="Shape 689"/>
          <p:cNvPicPr preferRelativeResize="0"/>
          <p:nvPr/>
        </p:nvPicPr>
        <p:blipFill rotWithShape="1">
          <a:blip r:embed="rId3">
            <a:alphaModFix/>
          </a:blip>
          <a:srcRect t="919"/>
          <a:stretch/>
        </p:blipFill>
        <p:spPr>
          <a:xfrm>
            <a:off x="369287" y="63052"/>
            <a:ext cx="8429778" cy="6794946"/>
          </a:xfrm>
          <a:prstGeom prst="rect">
            <a:avLst/>
          </a:prstGeom>
          <a:noFill/>
          <a:ln>
            <a:noFill/>
          </a:ln>
        </p:spPr>
      </p:pic>
      <p:sp>
        <p:nvSpPr>
          <p:cNvPr id="690" name="Shape 690"/>
          <p:cNvSpPr/>
          <p:nvPr/>
        </p:nvSpPr>
        <p:spPr>
          <a:xfrm>
            <a:off x="6850613" y="63053"/>
            <a:ext cx="723978" cy="693569"/>
          </a:xfrm>
          <a:prstGeom prst="ellipse">
            <a:avLst/>
          </a:prstGeom>
          <a:noFill/>
          <a:ln w="28575" cap="flat">
            <a:solidFill>
              <a:srgbClr val="FF0000"/>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Calibri"/>
              <a:ea typeface="Calibri"/>
              <a:cs typeface="Calibri"/>
              <a:sym typeface="Calibri"/>
            </a:endParaRPr>
          </a:p>
        </p:txBody>
      </p:sp>
      <p:cxnSp>
        <p:nvCxnSpPr>
          <p:cNvPr id="691" name="Shape 691"/>
          <p:cNvCxnSpPr/>
          <p:nvPr/>
        </p:nvCxnSpPr>
        <p:spPr>
          <a:xfrm rot="10800000">
            <a:off x="7646646" y="513421"/>
            <a:ext cx="162117" cy="216176"/>
          </a:xfrm>
          <a:prstGeom prst="straightConnector1">
            <a:avLst/>
          </a:prstGeom>
          <a:noFill/>
          <a:ln w="9525" cap="flat">
            <a:solidFill>
              <a:srgbClr val="FF0000"/>
            </a:solidFill>
            <a:prstDash val="solid"/>
            <a:round/>
            <a:headEnd type="none" w="med" len="med"/>
            <a:tailEnd type="stealth" w="lg" len="lg"/>
          </a:ln>
        </p:spPr>
      </p:cxnSp>
    </p:spTree>
  </p:cSld>
  <p:clrMapOvr>
    <a:masterClrMapping/>
  </p:clrMapOvr>
  <p:transition xmlns:p14="http://schemas.microsoft.com/office/powerpoint/2010/main" spd="slow">
    <p:cut/>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695"/>
        <p:cNvGrpSpPr/>
        <p:nvPr/>
      </p:nvGrpSpPr>
      <p:grpSpPr>
        <a:xfrm>
          <a:off x="0" y="0"/>
          <a:ext cx="0" cy="0"/>
          <a:chOff x="0" y="0"/>
          <a:chExt cx="0" cy="0"/>
        </a:xfrm>
      </p:grpSpPr>
      <p:pic>
        <p:nvPicPr>
          <p:cNvPr id="699" name="Shape 699"/>
          <p:cNvPicPr preferRelativeResize="0"/>
          <p:nvPr/>
        </p:nvPicPr>
        <p:blipFill rotWithShape="1">
          <a:blip r:embed="rId3">
            <a:alphaModFix/>
          </a:blip>
          <a:srcRect t="7317" r="30393"/>
          <a:stretch/>
        </p:blipFill>
        <p:spPr>
          <a:xfrm>
            <a:off x="1" y="2514600"/>
            <a:ext cx="9088260" cy="4343400"/>
          </a:xfrm>
          <a:prstGeom prst="rect">
            <a:avLst/>
          </a:prstGeom>
          <a:noFill/>
          <a:ln>
            <a:noFill/>
          </a:ln>
        </p:spPr>
      </p:pic>
      <p:sp>
        <p:nvSpPr>
          <p:cNvPr id="696" name="Shape 696"/>
          <p:cNvSpPr txBox="1">
            <a:spLocks noGrp="1"/>
          </p:cNvSpPr>
          <p:nvPr>
            <p:ph type="body" idx="1"/>
          </p:nvPr>
        </p:nvSpPr>
        <p:spPr>
          <a:xfrm>
            <a:off x="189211" y="866600"/>
            <a:ext cx="8933300" cy="1429199"/>
          </a:xfrm>
          <a:prstGeom prst="rect">
            <a:avLst/>
          </a:prstGeom>
        </p:spPr>
        <p:txBody>
          <a:bodyPr lIns="91425" tIns="91425" rIns="91425" bIns="91425" anchor="t" anchorCtr="0">
            <a:noAutofit/>
          </a:bodyPr>
          <a:lstStyle/>
          <a:p>
            <a:pPr rtl="0">
              <a:spcBef>
                <a:spcPts val="0"/>
              </a:spcBef>
              <a:buNone/>
            </a:pPr>
            <a:r>
              <a:rPr lang="en-US" sz="2800" dirty="0" smtClean="0"/>
              <a:t>• </a:t>
            </a:r>
            <a:r>
              <a:rPr lang="en" sz="2800" dirty="0" smtClean="0"/>
              <a:t>A brief overview of </a:t>
            </a:r>
            <a:r>
              <a:rPr lang="en" sz="2800" dirty="0"/>
              <a:t>technical details, </a:t>
            </a:r>
            <a:endParaRPr lang="en-US" sz="2800" dirty="0" smtClean="0"/>
          </a:p>
          <a:p>
            <a:pPr rtl="0">
              <a:spcBef>
                <a:spcPts val="0"/>
              </a:spcBef>
              <a:buNone/>
            </a:pPr>
            <a:r>
              <a:rPr lang="en-US" sz="2800" dirty="0" smtClean="0"/>
              <a:t>• </a:t>
            </a:r>
            <a:r>
              <a:rPr lang="en" sz="2800" dirty="0" smtClean="0"/>
              <a:t>a </a:t>
            </a:r>
            <a:r>
              <a:rPr lang="en" sz="2800" dirty="0"/>
              <a:t>summary of </a:t>
            </a:r>
            <a:r>
              <a:rPr lang="en" sz="2800" dirty="0" smtClean="0"/>
              <a:t>data </a:t>
            </a:r>
            <a:r>
              <a:rPr lang="en" sz="2800" dirty="0"/>
              <a:t>currently served at PeanutBase, </a:t>
            </a:r>
            <a:endParaRPr lang="en-US" sz="2800" dirty="0" smtClean="0"/>
          </a:p>
          <a:p>
            <a:pPr rtl="0">
              <a:spcBef>
                <a:spcPts val="0"/>
              </a:spcBef>
              <a:buNone/>
            </a:pPr>
            <a:r>
              <a:rPr lang="en-US" sz="2800" dirty="0" smtClean="0"/>
              <a:t>• </a:t>
            </a:r>
            <a:r>
              <a:rPr lang="en" sz="2800" dirty="0" smtClean="0"/>
              <a:t>a </a:t>
            </a:r>
            <a:r>
              <a:rPr lang="en" sz="2800" dirty="0"/>
              <a:t>focus on QTL data.</a:t>
            </a:r>
          </a:p>
          <a:p>
            <a:pPr lvl="0" rtl="0">
              <a:spcBef>
                <a:spcPts val="0"/>
              </a:spcBef>
              <a:buNone/>
            </a:pPr>
            <a:endParaRPr sz="2800" dirty="0"/>
          </a:p>
          <a:p>
            <a:pPr>
              <a:spcBef>
                <a:spcPts val="0"/>
              </a:spcBef>
              <a:buNone/>
            </a:pPr>
            <a:endParaRPr sz="2800" dirty="0"/>
          </a:p>
        </p:txBody>
      </p:sp>
      <p:sp>
        <p:nvSpPr>
          <p:cNvPr id="697" name="Shape 697"/>
          <p:cNvSpPr txBox="1"/>
          <p:nvPr/>
        </p:nvSpPr>
        <p:spPr>
          <a:xfrm>
            <a:off x="210700" y="148900"/>
            <a:ext cx="7641300" cy="703500"/>
          </a:xfrm>
          <a:prstGeom prst="rect">
            <a:avLst/>
          </a:prstGeom>
          <a:noFill/>
          <a:ln>
            <a:noFill/>
          </a:ln>
        </p:spPr>
        <p:txBody>
          <a:bodyPr lIns="91425" tIns="91425" rIns="91425" bIns="91425" anchor="t" anchorCtr="0">
            <a:noAutofit/>
          </a:bodyPr>
          <a:lstStyle/>
          <a:p>
            <a:pPr rtl="0">
              <a:spcBef>
                <a:spcPts val="0"/>
              </a:spcBef>
              <a:buNone/>
            </a:pPr>
            <a:r>
              <a:rPr lang="en" sz="3000" b="1" dirty="0"/>
              <a:t>Ethy Cannon </a:t>
            </a:r>
            <a:r>
              <a:rPr lang="en" sz="3000" b="1" dirty="0" smtClean="0"/>
              <a:t>–</a:t>
            </a:r>
            <a:r>
              <a:rPr lang="en-US" sz="3000" b="1" dirty="0" smtClean="0"/>
              <a:t> </a:t>
            </a:r>
            <a:r>
              <a:rPr lang="en" sz="3000" b="1" dirty="0" smtClean="0"/>
              <a:t>Bioinformatics </a:t>
            </a:r>
            <a:r>
              <a:rPr lang="en" sz="3000" b="1" dirty="0"/>
              <a:t>Engineer</a:t>
            </a:r>
          </a:p>
          <a:p>
            <a:pPr rtl="0">
              <a:spcBef>
                <a:spcPts val="0"/>
              </a:spcBef>
              <a:buNone/>
            </a:pPr>
            <a:endParaRPr sz="1800" dirty="0"/>
          </a:p>
          <a:p>
            <a:pPr>
              <a:spcBef>
                <a:spcPts val="0"/>
              </a:spcBef>
              <a:buNone/>
            </a:pPr>
            <a:endParaRPr sz="1200" dirty="0"/>
          </a:p>
        </p:txBody>
      </p:sp>
      <p:pic>
        <p:nvPicPr>
          <p:cNvPr id="698" name="Shape 698"/>
          <p:cNvPicPr preferRelativeResize="0"/>
          <p:nvPr/>
        </p:nvPicPr>
        <p:blipFill>
          <a:blip r:embed="rId4">
            <a:alphaModFix/>
          </a:blip>
          <a:stretch>
            <a:fillRect/>
          </a:stretch>
        </p:blipFill>
        <p:spPr>
          <a:xfrm>
            <a:off x="7851875" y="148900"/>
            <a:ext cx="974625" cy="1118897"/>
          </a:xfrm>
          <a:prstGeom prst="rect">
            <a:avLst/>
          </a:prstGeom>
          <a:noFill/>
          <a:ln>
            <a:noFill/>
          </a:ln>
        </p:spPr>
      </p:pic>
    </p:spTree>
  </p:cSld>
  <p:clrMapOvr>
    <a:masterClrMapping/>
  </p:clrMapOvr>
  <p:transition xmlns:p14="http://schemas.microsoft.com/office/powerpoint/2010/main" spd="slow">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6" name="Shape 106"/>
          <p:cNvSpPr txBox="1">
            <a:spLocks noGrp="1"/>
          </p:cNvSpPr>
          <p:nvPr>
            <p:ph type="body" idx="1"/>
          </p:nvPr>
        </p:nvSpPr>
        <p:spPr>
          <a:xfrm>
            <a:off x="304800" y="649150"/>
            <a:ext cx="8839200" cy="3912000"/>
          </a:xfrm>
          <a:prstGeom prst="rect">
            <a:avLst/>
          </a:prstGeom>
        </p:spPr>
        <p:txBody>
          <a:bodyPr lIns="91425" tIns="91425" rIns="91425" bIns="91425" anchor="t" anchorCtr="0">
            <a:noAutofit/>
          </a:bodyPr>
          <a:lstStyle/>
          <a:p>
            <a:pPr marL="0" marR="0" lvl="0" indent="0" algn="l" rtl="0">
              <a:lnSpc>
                <a:spcPct val="100000"/>
              </a:lnSpc>
              <a:spcBef>
                <a:spcPts val="600"/>
              </a:spcBef>
              <a:spcAft>
                <a:spcPts val="0"/>
              </a:spcAft>
              <a:buClr>
                <a:srgbClr val="000000"/>
              </a:buClr>
              <a:buSzPct val="45833"/>
              <a:buFont typeface="Arial"/>
              <a:buNone/>
            </a:pPr>
            <a:r>
              <a:rPr lang="en" sz="2400" dirty="0"/>
              <a:t>About PeanutBase:</a:t>
            </a:r>
          </a:p>
          <a:p>
            <a:pPr marL="457200" lvl="0" indent="-342900" rtl="0">
              <a:spcBef>
                <a:spcPts val="0"/>
              </a:spcBef>
              <a:buClr>
                <a:schemeClr val="dk1"/>
              </a:buClr>
              <a:buSzPct val="100000"/>
              <a:buFont typeface="Arial"/>
              <a:buChar char="•"/>
            </a:pPr>
            <a:r>
              <a:rPr lang="en" sz="2000" dirty="0"/>
              <a:t>Funded by The Peanut </a:t>
            </a:r>
            <a:r>
              <a:rPr lang="en" sz="2000" dirty="0" smtClean="0"/>
              <a:t>Foundation</a:t>
            </a:r>
            <a:endParaRPr lang="en" sz="2000" dirty="0"/>
          </a:p>
          <a:p>
            <a:pPr marL="457200" lvl="0" indent="-342900" rtl="0">
              <a:spcBef>
                <a:spcPts val="0"/>
              </a:spcBef>
              <a:buClr>
                <a:schemeClr val="dk1"/>
              </a:buClr>
              <a:buSzPct val="100000"/>
              <a:buFont typeface="Arial"/>
              <a:buChar char="•"/>
            </a:pPr>
            <a:r>
              <a:rPr lang="en" sz="2000" dirty="0"/>
              <a:t>In-kind contributions from </a:t>
            </a:r>
            <a:r>
              <a:rPr lang="en" sz="2000" dirty="0" smtClean="0"/>
              <a:t>ARS</a:t>
            </a:r>
            <a:r>
              <a:rPr lang="en-US" sz="2000" dirty="0"/>
              <a:t>:</a:t>
            </a:r>
            <a:endParaRPr lang="en-US" sz="2000" dirty="0" smtClean="0"/>
          </a:p>
          <a:p>
            <a:pPr marL="114300" lvl="0" rtl="0">
              <a:spcBef>
                <a:spcPts val="0"/>
              </a:spcBef>
              <a:buClr>
                <a:schemeClr val="dk1"/>
              </a:buClr>
              <a:buSzPct val="100000"/>
            </a:pPr>
            <a:r>
              <a:rPr lang="en" sz="2000" dirty="0" smtClean="0"/>
              <a:t>Legume </a:t>
            </a:r>
            <a:r>
              <a:rPr lang="en" sz="2000" dirty="0"/>
              <a:t>Information System (</a:t>
            </a:r>
            <a:r>
              <a:rPr lang="en" sz="2000" u="sng" dirty="0">
                <a:solidFill>
                  <a:schemeClr val="hlink"/>
                </a:solidFill>
                <a:hlinkClick r:id="rId3"/>
              </a:rPr>
              <a:t>http://legumeinfo.org</a:t>
            </a:r>
            <a:r>
              <a:rPr lang="en" sz="2000" dirty="0" smtClean="0"/>
              <a:t>)</a:t>
            </a:r>
            <a:r>
              <a:rPr lang="en-US" sz="2000" dirty="0" smtClean="0"/>
              <a:t>,</a:t>
            </a:r>
          </a:p>
          <a:p>
            <a:pPr marL="114300" lvl="0" rtl="0">
              <a:spcBef>
                <a:spcPts val="0"/>
              </a:spcBef>
              <a:buClr>
                <a:schemeClr val="dk1"/>
              </a:buClr>
              <a:buSzPct val="100000"/>
            </a:pPr>
            <a:r>
              <a:rPr lang="en" sz="2000" dirty="0" smtClean="0"/>
              <a:t>SoyBase </a:t>
            </a:r>
            <a:r>
              <a:rPr lang="en-US" sz="2000" dirty="0" smtClean="0"/>
              <a:t>(</a:t>
            </a:r>
            <a:r>
              <a:rPr lang="en" sz="2000" u="sng" dirty="0" smtClean="0">
                <a:solidFill>
                  <a:schemeClr val="hlink"/>
                </a:solidFill>
                <a:hlinkClick r:id="rId4"/>
              </a:rPr>
              <a:t>http</a:t>
            </a:r>
            <a:r>
              <a:rPr lang="en" sz="2000" u="sng" dirty="0">
                <a:solidFill>
                  <a:schemeClr val="hlink"/>
                </a:solidFill>
                <a:hlinkClick r:id="rId4"/>
              </a:rPr>
              <a:t>://soybase.org</a:t>
            </a:r>
            <a:r>
              <a:rPr lang="en" sz="2000" dirty="0"/>
              <a:t>) </a:t>
            </a:r>
            <a:endParaRPr lang="en-US" sz="2000" dirty="0"/>
          </a:p>
          <a:p>
            <a:pPr marL="114300" lvl="0" rtl="0">
              <a:spcBef>
                <a:spcPts val="0"/>
              </a:spcBef>
              <a:buClr>
                <a:schemeClr val="dk1"/>
              </a:buClr>
              <a:buSzPct val="100000"/>
            </a:pPr>
            <a:r>
              <a:rPr lang="en" sz="2000" dirty="0" smtClean="0"/>
              <a:t>many </a:t>
            </a:r>
            <a:r>
              <a:rPr lang="en" sz="2000" dirty="0"/>
              <a:t>people in the Peanut </a:t>
            </a:r>
            <a:r>
              <a:rPr lang="en-US" sz="2000" dirty="0" smtClean="0"/>
              <a:t>	</a:t>
            </a:r>
            <a:r>
              <a:rPr lang="en" sz="2000" dirty="0" smtClean="0"/>
              <a:t>Genomics </a:t>
            </a:r>
            <a:r>
              <a:rPr lang="en" sz="2000" dirty="0"/>
              <a:t>Initiative (PGI)</a:t>
            </a:r>
          </a:p>
          <a:p>
            <a:pPr marL="457200" lvl="0" indent="-342900" rtl="0">
              <a:spcBef>
                <a:spcPts val="0"/>
              </a:spcBef>
              <a:buClr>
                <a:schemeClr val="dk1"/>
              </a:buClr>
              <a:buSzPct val="100000"/>
              <a:buFont typeface="Arial"/>
              <a:buChar char="•"/>
            </a:pPr>
            <a:r>
              <a:rPr lang="en" sz="2000" dirty="0"/>
              <a:t>Objective is to serve the peanut research community, and help make data from the PGI accessible and useful</a:t>
            </a:r>
          </a:p>
          <a:p>
            <a:pPr marL="457200" lvl="0" indent="-342900" rtl="0">
              <a:spcBef>
                <a:spcPts val="0"/>
              </a:spcBef>
              <a:buClr>
                <a:schemeClr val="dk1"/>
              </a:buClr>
              <a:buSzPct val="100000"/>
              <a:buFont typeface="Arial"/>
              <a:buChar char="•"/>
            </a:pPr>
            <a:r>
              <a:rPr lang="en" sz="2000" dirty="0"/>
              <a:t>We really want to make the resource as useful as possible; </a:t>
            </a:r>
            <a:r>
              <a:rPr lang="en" sz="2000" u="sng" dirty="0"/>
              <a:t>will need </a:t>
            </a:r>
            <a:r>
              <a:rPr lang="en" sz="2000" u="sng" dirty="0" smtClean="0"/>
              <a:t>your </a:t>
            </a:r>
            <a:r>
              <a:rPr lang="en" sz="2000" u="sng" dirty="0"/>
              <a:t>expertise, help, and </a:t>
            </a:r>
            <a:r>
              <a:rPr lang="en" sz="2000" u="sng" dirty="0" smtClean="0"/>
              <a:t>feedback</a:t>
            </a:r>
            <a:endParaRPr lang="en" sz="2000" u="sng" dirty="0"/>
          </a:p>
        </p:txBody>
      </p:sp>
      <p:sp>
        <p:nvSpPr>
          <p:cNvPr id="108" name="Shape 108"/>
          <p:cNvSpPr txBox="1"/>
          <p:nvPr/>
        </p:nvSpPr>
        <p:spPr>
          <a:xfrm>
            <a:off x="588074" y="4093000"/>
            <a:ext cx="6916500" cy="936299"/>
          </a:xfrm>
          <a:prstGeom prst="rect">
            <a:avLst/>
          </a:prstGeom>
          <a:noFill/>
          <a:ln>
            <a:noFill/>
          </a:ln>
        </p:spPr>
        <p:txBody>
          <a:bodyPr lIns="91425" tIns="91425" rIns="91425" bIns="91425" anchor="ctr" anchorCtr="0">
            <a:noAutofit/>
          </a:bodyPr>
          <a:lstStyle/>
          <a:p>
            <a:pPr lvl="0" rtl="0">
              <a:spcBef>
                <a:spcPts val="600"/>
              </a:spcBef>
              <a:buNone/>
            </a:pPr>
            <a:r>
              <a:rPr lang="en" sz="2400" dirty="0">
                <a:solidFill>
                  <a:schemeClr val="dk1"/>
                </a:solidFill>
              </a:rPr>
              <a:t>Next: A quick tour of a few features:</a:t>
            </a:r>
          </a:p>
        </p:txBody>
      </p:sp>
    </p:spTree>
  </p:cSld>
  <p:clrMapOvr>
    <a:masterClrMapping/>
  </p:clrMapOvr>
  <p:transition xmlns:p14="http://schemas.microsoft.com/office/powerpoint/2010/main" spd="slow">
    <p:cut/>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703"/>
        <p:cNvGrpSpPr/>
        <p:nvPr/>
      </p:nvGrpSpPr>
      <p:grpSpPr>
        <a:xfrm>
          <a:off x="0" y="0"/>
          <a:ext cx="0" cy="0"/>
          <a:chOff x="0" y="0"/>
          <a:chExt cx="0" cy="0"/>
        </a:xfrm>
      </p:grpSpPr>
      <p:sp>
        <p:nvSpPr>
          <p:cNvPr id="704" name="Shape 704"/>
          <p:cNvSpPr txBox="1">
            <a:spLocks noGrp="1"/>
          </p:cNvSpPr>
          <p:nvPr>
            <p:ph type="body" idx="1"/>
          </p:nvPr>
        </p:nvSpPr>
        <p:spPr>
          <a:xfrm>
            <a:off x="210700" y="992300"/>
            <a:ext cx="8511599" cy="5775900"/>
          </a:xfrm>
          <a:prstGeom prst="rect">
            <a:avLst/>
          </a:prstGeom>
        </p:spPr>
        <p:txBody>
          <a:bodyPr lIns="91425" tIns="91425" rIns="91425" bIns="91425" anchor="t" anchorCtr="0">
            <a:noAutofit/>
          </a:bodyPr>
          <a:lstStyle/>
          <a:p>
            <a:pPr marL="457200" lvl="0" indent="-381000" rtl="0">
              <a:spcBef>
                <a:spcPts val="0"/>
              </a:spcBef>
              <a:spcAft>
                <a:spcPts val="1000"/>
              </a:spcAft>
              <a:buClr>
                <a:schemeClr val="dk1"/>
              </a:buClr>
              <a:buSzPct val="100000"/>
              <a:buFont typeface="Arial"/>
              <a:buChar char="•"/>
            </a:pPr>
            <a:r>
              <a:rPr lang="en" sz="2400" dirty="0"/>
              <a:t>Common database schema designed for biological data (Chado).</a:t>
            </a:r>
          </a:p>
          <a:p>
            <a:pPr marL="457200" lvl="0" indent="-381000" rtl="0">
              <a:spcBef>
                <a:spcPts val="0"/>
              </a:spcBef>
              <a:spcAft>
                <a:spcPts val="1000"/>
              </a:spcAft>
              <a:buClr>
                <a:schemeClr val="dk1"/>
              </a:buClr>
              <a:buSzPct val="100000"/>
              <a:buFont typeface="Arial"/>
              <a:buChar char="•"/>
            </a:pPr>
            <a:r>
              <a:rPr lang="en" sz="2400" dirty="0"/>
              <a:t>A modular website interface framework in common use for plant databases (Tripal).</a:t>
            </a:r>
          </a:p>
          <a:p>
            <a:pPr marL="457200" lvl="0" indent="-381000" rtl="0">
              <a:spcBef>
                <a:spcPts val="0"/>
              </a:spcBef>
              <a:spcAft>
                <a:spcPts val="1000"/>
              </a:spcAft>
              <a:buClr>
                <a:schemeClr val="dk1"/>
              </a:buClr>
              <a:buSzPct val="100000"/>
              <a:buFont typeface="Arial"/>
              <a:buChar char="•"/>
            </a:pPr>
            <a:r>
              <a:rPr lang="en" sz="2400" dirty="0"/>
              <a:t>Enables us to share data and development of website components with LegumeInfo, effectively increasing the size of both teams.</a:t>
            </a:r>
          </a:p>
          <a:p>
            <a:pPr marL="457200" lvl="0" indent="-381000" rtl="0">
              <a:spcBef>
                <a:spcPts val="0"/>
              </a:spcBef>
              <a:spcAft>
                <a:spcPts val="1000"/>
              </a:spcAft>
              <a:buClr>
                <a:schemeClr val="dk1"/>
              </a:buClr>
              <a:buSzPct val="100000"/>
              <a:buFont typeface="Arial"/>
              <a:buChar char="•"/>
            </a:pPr>
            <a:r>
              <a:rPr lang="en" sz="2400" dirty="0"/>
              <a:t>Enables us to collaborate with other plant databases that use the same framework.</a:t>
            </a:r>
          </a:p>
          <a:p>
            <a:pPr lvl="0" rtl="0">
              <a:spcBef>
                <a:spcPts val="0"/>
              </a:spcBef>
              <a:buNone/>
            </a:pPr>
            <a:endParaRPr sz="2400" dirty="0"/>
          </a:p>
          <a:p>
            <a:pPr lvl="0" rtl="0">
              <a:spcBef>
                <a:spcPts val="0"/>
              </a:spcBef>
              <a:buNone/>
            </a:pPr>
            <a:endParaRPr sz="2400" dirty="0"/>
          </a:p>
        </p:txBody>
      </p:sp>
      <p:sp>
        <p:nvSpPr>
          <p:cNvPr id="705" name="Shape 705"/>
          <p:cNvSpPr txBox="1"/>
          <p:nvPr/>
        </p:nvSpPr>
        <p:spPr>
          <a:xfrm>
            <a:off x="210700" y="275900"/>
            <a:ext cx="8631000" cy="573900"/>
          </a:xfrm>
          <a:prstGeom prst="rect">
            <a:avLst/>
          </a:prstGeom>
          <a:noFill/>
          <a:ln>
            <a:noFill/>
          </a:ln>
        </p:spPr>
        <p:txBody>
          <a:bodyPr lIns="91425" tIns="91425" rIns="91425" bIns="91425" anchor="t" anchorCtr="0">
            <a:noAutofit/>
          </a:bodyPr>
          <a:lstStyle/>
          <a:p>
            <a:pPr lvl="0" rtl="0">
              <a:spcBef>
                <a:spcPts val="0"/>
              </a:spcBef>
              <a:buNone/>
            </a:pPr>
            <a:r>
              <a:rPr lang="en" sz="3000" b="1" dirty="0"/>
              <a:t>Infrastructure</a:t>
            </a:r>
          </a:p>
          <a:p>
            <a:pPr lvl="0" rtl="0">
              <a:spcBef>
                <a:spcPts val="0"/>
              </a:spcBef>
              <a:buNone/>
            </a:pPr>
            <a:endParaRPr sz="1800" dirty="0"/>
          </a:p>
          <a:p>
            <a:pPr lvl="0" rtl="0">
              <a:spcBef>
                <a:spcPts val="0"/>
              </a:spcBef>
              <a:buNone/>
            </a:pPr>
            <a:endParaRPr sz="1200" dirty="0"/>
          </a:p>
        </p:txBody>
      </p:sp>
    </p:spTree>
  </p:cSld>
  <p:clrMapOvr>
    <a:masterClrMapping/>
  </p:clrMapOvr>
  <p:transition xmlns:p14="http://schemas.microsoft.com/office/powerpoint/2010/main" spd="slow">
    <p:cut/>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709"/>
        <p:cNvGrpSpPr/>
        <p:nvPr/>
      </p:nvGrpSpPr>
      <p:grpSpPr>
        <a:xfrm>
          <a:off x="0" y="0"/>
          <a:ext cx="0" cy="0"/>
          <a:chOff x="0" y="0"/>
          <a:chExt cx="0" cy="0"/>
        </a:xfrm>
      </p:grpSpPr>
      <p:sp>
        <p:nvSpPr>
          <p:cNvPr id="710" name="Shape 710"/>
          <p:cNvSpPr txBox="1">
            <a:spLocks noGrp="1"/>
          </p:cNvSpPr>
          <p:nvPr>
            <p:ph type="body" idx="1"/>
          </p:nvPr>
        </p:nvSpPr>
        <p:spPr>
          <a:xfrm>
            <a:off x="187750" y="1034600"/>
            <a:ext cx="8676899" cy="4581599"/>
          </a:xfrm>
          <a:prstGeom prst="rect">
            <a:avLst/>
          </a:prstGeom>
        </p:spPr>
        <p:txBody>
          <a:bodyPr lIns="91425" tIns="91425" rIns="91425" bIns="91425" anchor="t" anchorCtr="0">
            <a:noAutofit/>
          </a:bodyPr>
          <a:lstStyle/>
          <a:p>
            <a:pPr marL="457200" lvl="0" indent="-381000" rtl="0">
              <a:spcBef>
                <a:spcPts val="0"/>
              </a:spcBef>
              <a:spcAft>
                <a:spcPts val="1000"/>
              </a:spcAft>
              <a:buClr>
                <a:schemeClr val="dk1"/>
              </a:buClr>
              <a:buSzPct val="100000"/>
              <a:buFont typeface="Arial"/>
              <a:buChar char="•"/>
            </a:pPr>
            <a:r>
              <a:rPr lang="en" sz="2400" b="1" dirty="0"/>
              <a:t>Reference genomes</a:t>
            </a:r>
            <a:r>
              <a:rPr lang="en" sz="2400" dirty="0"/>
              <a:t> -- downloads and browsers</a:t>
            </a:r>
          </a:p>
          <a:p>
            <a:pPr marL="457200" lvl="0" indent="-381000" rtl="0">
              <a:spcBef>
                <a:spcPts val="0"/>
              </a:spcBef>
              <a:spcAft>
                <a:spcPts val="1000"/>
              </a:spcAft>
              <a:buClr>
                <a:schemeClr val="dk1"/>
              </a:buClr>
              <a:buSzPct val="100000"/>
              <a:buFont typeface="Arial"/>
              <a:buChar char="•"/>
            </a:pPr>
            <a:r>
              <a:rPr lang="en" sz="2400" b="1" dirty="0"/>
              <a:t>Gene models</a:t>
            </a:r>
            <a:r>
              <a:rPr lang="en" sz="2400" dirty="0"/>
              <a:t> -- downloads, browsers, and record pages</a:t>
            </a:r>
          </a:p>
          <a:p>
            <a:pPr marL="457200" lvl="0" indent="-381000" rtl="0">
              <a:spcBef>
                <a:spcPts val="0"/>
              </a:spcBef>
              <a:spcAft>
                <a:spcPts val="1000"/>
              </a:spcAft>
              <a:buClr>
                <a:schemeClr val="dk1"/>
              </a:buClr>
              <a:buSzPct val="100000"/>
              <a:buFont typeface="Arial"/>
              <a:buChar char="•"/>
            </a:pPr>
            <a:r>
              <a:rPr lang="en" sz="2400" b="1" dirty="0"/>
              <a:t>Gene families and phylogenetic trees</a:t>
            </a:r>
            <a:r>
              <a:rPr lang="en" sz="2400" dirty="0"/>
              <a:t> -- interactive view</a:t>
            </a:r>
          </a:p>
          <a:p>
            <a:pPr marL="457200" lvl="0" indent="-381000" rtl="0">
              <a:spcBef>
                <a:spcPts val="0"/>
              </a:spcBef>
              <a:spcAft>
                <a:spcPts val="1000"/>
              </a:spcAft>
              <a:buClr>
                <a:schemeClr val="dk1"/>
              </a:buClr>
              <a:buSzPct val="100000"/>
              <a:buFont typeface="Arial"/>
              <a:buChar char="•"/>
            </a:pPr>
            <a:r>
              <a:rPr lang="en" sz="2400" b="1" dirty="0"/>
              <a:t>Maps and markers</a:t>
            </a:r>
            <a:r>
              <a:rPr lang="en" sz="2400" dirty="0"/>
              <a:t> -- download, search, interactive map view, and record pages</a:t>
            </a:r>
          </a:p>
          <a:p>
            <a:pPr marL="457200" lvl="0" indent="-381000" rtl="0">
              <a:spcBef>
                <a:spcPts val="0"/>
              </a:spcBef>
              <a:spcAft>
                <a:spcPts val="1000"/>
              </a:spcAft>
              <a:buClr>
                <a:schemeClr val="dk1"/>
              </a:buClr>
              <a:buSzPct val="100000"/>
              <a:buFont typeface="Arial"/>
              <a:buChar char="•"/>
            </a:pPr>
            <a:r>
              <a:rPr lang="en" sz="2400" b="1" dirty="0"/>
              <a:t>QTL</a:t>
            </a:r>
            <a:r>
              <a:rPr lang="en" sz="2400" dirty="0"/>
              <a:t> -- download, search, interactive map view, and record pages</a:t>
            </a:r>
          </a:p>
          <a:p>
            <a:pPr marL="457200" lvl="0" indent="-381000" rtl="0">
              <a:spcBef>
                <a:spcPts val="0"/>
              </a:spcBef>
              <a:buClr>
                <a:schemeClr val="dk1"/>
              </a:buClr>
              <a:buSzPct val="100000"/>
              <a:buFont typeface="Arial"/>
              <a:buChar char="•"/>
            </a:pPr>
            <a:r>
              <a:rPr lang="en" sz="2400" b="1" dirty="0"/>
              <a:t>Publications</a:t>
            </a:r>
            <a:r>
              <a:rPr lang="en" sz="2400" dirty="0"/>
              <a:t> curated at PeanutBase</a:t>
            </a:r>
          </a:p>
        </p:txBody>
      </p:sp>
      <p:sp>
        <p:nvSpPr>
          <p:cNvPr id="711" name="Shape 711"/>
          <p:cNvSpPr txBox="1"/>
          <p:nvPr/>
        </p:nvSpPr>
        <p:spPr>
          <a:xfrm>
            <a:off x="210700" y="275900"/>
            <a:ext cx="8631000" cy="573900"/>
          </a:xfrm>
          <a:prstGeom prst="rect">
            <a:avLst/>
          </a:prstGeom>
          <a:noFill/>
          <a:ln>
            <a:noFill/>
          </a:ln>
        </p:spPr>
        <p:txBody>
          <a:bodyPr lIns="91425" tIns="91425" rIns="91425" bIns="91425" anchor="t" anchorCtr="0">
            <a:noAutofit/>
          </a:bodyPr>
          <a:lstStyle/>
          <a:p>
            <a:pPr lvl="0" rtl="0">
              <a:spcBef>
                <a:spcPts val="0"/>
              </a:spcBef>
              <a:buNone/>
            </a:pPr>
            <a:r>
              <a:rPr lang="en" sz="3000" b="1">
                <a:solidFill>
                  <a:schemeClr val="dk1"/>
                </a:solidFill>
              </a:rPr>
              <a:t>Types of Data at PeanutBase</a:t>
            </a:r>
          </a:p>
          <a:p>
            <a:pPr lvl="0" rtl="0">
              <a:spcBef>
                <a:spcPts val="0"/>
              </a:spcBef>
              <a:buNone/>
            </a:pPr>
            <a:endParaRPr sz="1800"/>
          </a:p>
          <a:p>
            <a:pPr lvl="0" rtl="0">
              <a:spcBef>
                <a:spcPts val="0"/>
              </a:spcBef>
              <a:buNone/>
            </a:pPr>
            <a:endParaRPr sz="1200"/>
          </a:p>
        </p:txBody>
      </p:sp>
    </p:spTree>
  </p:cSld>
  <p:clrMapOvr>
    <a:masterClrMapping/>
  </p:clrMapOvr>
  <p:transition xmlns:p14="http://schemas.microsoft.com/office/powerpoint/2010/main" spd="slow">
    <p:cut/>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715"/>
        <p:cNvGrpSpPr/>
        <p:nvPr/>
      </p:nvGrpSpPr>
      <p:grpSpPr>
        <a:xfrm>
          <a:off x="0" y="0"/>
          <a:ext cx="0" cy="0"/>
          <a:chOff x="0" y="0"/>
          <a:chExt cx="0" cy="0"/>
        </a:xfrm>
      </p:grpSpPr>
      <p:sp>
        <p:nvSpPr>
          <p:cNvPr id="716" name="Shape 716"/>
          <p:cNvSpPr txBox="1">
            <a:spLocks noGrp="1"/>
          </p:cNvSpPr>
          <p:nvPr>
            <p:ph type="body" idx="1"/>
          </p:nvPr>
        </p:nvSpPr>
        <p:spPr>
          <a:xfrm>
            <a:off x="210700" y="375000"/>
            <a:ext cx="8360999" cy="5686499"/>
          </a:xfrm>
          <a:prstGeom prst="rect">
            <a:avLst/>
          </a:prstGeom>
        </p:spPr>
        <p:txBody>
          <a:bodyPr lIns="91425" tIns="91425" rIns="91425" bIns="91425" anchor="t" anchorCtr="0">
            <a:noAutofit/>
          </a:bodyPr>
          <a:lstStyle/>
          <a:p>
            <a:pPr rtl="0">
              <a:spcBef>
                <a:spcPts val="0"/>
              </a:spcBef>
              <a:spcAft>
                <a:spcPts val="1000"/>
              </a:spcAft>
              <a:buNone/>
            </a:pPr>
            <a:r>
              <a:rPr lang="en" b="1" dirty="0"/>
              <a:t>Tools and viewers at PeanutBase</a:t>
            </a:r>
          </a:p>
          <a:p>
            <a:pPr lvl="0" rtl="0">
              <a:spcBef>
                <a:spcPts val="0"/>
              </a:spcBef>
              <a:spcAft>
                <a:spcPts val="1000"/>
              </a:spcAft>
              <a:buNone/>
            </a:pPr>
            <a:endParaRPr sz="600" b="1" dirty="0"/>
          </a:p>
          <a:p>
            <a:pPr marL="419100" lvl="0" indent="-342900" rtl="0">
              <a:spcBef>
                <a:spcPts val="0"/>
              </a:spcBef>
              <a:spcAft>
                <a:spcPts val="1000"/>
              </a:spcAft>
              <a:buClr>
                <a:schemeClr val="dk1"/>
              </a:buClr>
              <a:buSzPct val="100000"/>
              <a:buFont typeface="Arial"/>
              <a:buChar char="•"/>
            </a:pPr>
            <a:r>
              <a:rPr lang="en" sz="2400" dirty="0"/>
              <a:t>Data searching and views</a:t>
            </a:r>
          </a:p>
          <a:p>
            <a:pPr lvl="0" rtl="0">
              <a:spcBef>
                <a:spcPts val="0"/>
              </a:spcBef>
              <a:buNone/>
            </a:pPr>
            <a:endParaRPr sz="2400" dirty="0"/>
          </a:p>
        </p:txBody>
      </p:sp>
      <p:pic>
        <p:nvPicPr>
          <p:cNvPr id="717" name="Shape 717"/>
          <p:cNvPicPr preferRelativeResize="0"/>
          <p:nvPr/>
        </p:nvPicPr>
        <p:blipFill>
          <a:blip r:embed="rId3">
            <a:alphaModFix/>
          </a:blip>
          <a:stretch>
            <a:fillRect/>
          </a:stretch>
        </p:blipFill>
        <p:spPr>
          <a:xfrm>
            <a:off x="843175" y="1805325"/>
            <a:ext cx="7096050" cy="4830724"/>
          </a:xfrm>
          <a:prstGeom prst="rect">
            <a:avLst/>
          </a:prstGeom>
          <a:noFill/>
          <a:ln>
            <a:noFill/>
          </a:ln>
        </p:spPr>
      </p:pic>
      <p:sp>
        <p:nvSpPr>
          <p:cNvPr id="718" name="Shape 718"/>
          <p:cNvSpPr txBox="1"/>
          <p:nvPr/>
        </p:nvSpPr>
        <p:spPr>
          <a:xfrm>
            <a:off x="2937775" y="2131400"/>
            <a:ext cx="2491199" cy="1828800"/>
          </a:xfrm>
          <a:prstGeom prst="rect">
            <a:avLst/>
          </a:prstGeom>
          <a:solidFill>
            <a:srgbClr val="FFFFFF"/>
          </a:solidFill>
          <a:ln w="9525" cap="flat">
            <a:solidFill>
              <a:schemeClr val="accent6"/>
            </a:solidFill>
            <a:prstDash val="solid"/>
            <a:round/>
            <a:headEnd type="none" w="med" len="med"/>
            <a:tailEnd type="none" w="med" len="med"/>
          </a:ln>
        </p:spPr>
        <p:txBody>
          <a:bodyPr lIns="91425" tIns="91425" rIns="91425" bIns="91425" anchor="t" anchorCtr="0">
            <a:noAutofit/>
          </a:bodyPr>
          <a:lstStyle/>
          <a:p>
            <a:pPr algn="ctr" rtl="0">
              <a:lnSpc>
                <a:spcPct val="150000"/>
              </a:lnSpc>
              <a:spcBef>
                <a:spcPts val="0"/>
              </a:spcBef>
              <a:buNone/>
            </a:pPr>
            <a:r>
              <a:rPr lang="en" sz="2400" b="1">
                <a:solidFill>
                  <a:schemeClr val="accent6"/>
                </a:solidFill>
              </a:rPr>
              <a:t>Publications</a:t>
            </a:r>
          </a:p>
          <a:p>
            <a:pPr algn="ctr" rtl="0">
              <a:lnSpc>
                <a:spcPct val="150000"/>
              </a:lnSpc>
              <a:spcBef>
                <a:spcPts val="0"/>
              </a:spcBef>
              <a:buNone/>
            </a:pPr>
            <a:r>
              <a:rPr lang="en" sz="2400" b="1">
                <a:solidFill>
                  <a:schemeClr val="accent6"/>
                </a:solidFill>
              </a:rPr>
              <a:t>Maps</a:t>
            </a:r>
          </a:p>
          <a:p>
            <a:pPr algn="ctr">
              <a:lnSpc>
                <a:spcPct val="150000"/>
              </a:lnSpc>
              <a:spcBef>
                <a:spcPts val="0"/>
              </a:spcBef>
              <a:buNone/>
            </a:pPr>
            <a:r>
              <a:rPr lang="en" sz="2400" b="1">
                <a:solidFill>
                  <a:schemeClr val="accent6"/>
                </a:solidFill>
              </a:rPr>
              <a:t>Genes</a:t>
            </a: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18"/>
                                        </p:tgtEl>
                                        <p:attrNameLst>
                                          <p:attrName>style.visibility</p:attrName>
                                        </p:attrNameLst>
                                      </p:cBhvr>
                                      <p:to>
                                        <p:strVal val="visible"/>
                                      </p:to>
                                    </p:set>
                                    <p:animEffect transition="in" filter="fade">
                                      <p:cBhvr>
                                        <p:cTn id="7" dur="1000"/>
                                        <p:tgtEl>
                                          <p:spTgt spid="7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722"/>
        <p:cNvGrpSpPr/>
        <p:nvPr/>
      </p:nvGrpSpPr>
      <p:grpSpPr>
        <a:xfrm>
          <a:off x="0" y="0"/>
          <a:ext cx="0" cy="0"/>
          <a:chOff x="0" y="0"/>
          <a:chExt cx="0" cy="0"/>
        </a:xfrm>
      </p:grpSpPr>
      <p:sp>
        <p:nvSpPr>
          <p:cNvPr id="723" name="Shape 723"/>
          <p:cNvSpPr txBox="1">
            <a:spLocks noGrp="1"/>
          </p:cNvSpPr>
          <p:nvPr>
            <p:ph type="body" idx="1"/>
          </p:nvPr>
        </p:nvSpPr>
        <p:spPr>
          <a:xfrm>
            <a:off x="210700" y="375000"/>
            <a:ext cx="8360999" cy="5686499"/>
          </a:xfrm>
          <a:prstGeom prst="rect">
            <a:avLst/>
          </a:prstGeom>
        </p:spPr>
        <p:txBody>
          <a:bodyPr lIns="91425" tIns="91425" rIns="91425" bIns="91425" anchor="t" anchorCtr="0">
            <a:noAutofit/>
          </a:bodyPr>
          <a:lstStyle/>
          <a:p>
            <a:pPr lvl="0" rtl="0">
              <a:spcBef>
                <a:spcPts val="0"/>
              </a:spcBef>
              <a:spcAft>
                <a:spcPts val="1000"/>
              </a:spcAft>
              <a:buNone/>
            </a:pPr>
            <a:r>
              <a:rPr lang="en" b="1" dirty="0"/>
              <a:t>Tools and viewers at PeanutBase</a:t>
            </a:r>
          </a:p>
          <a:p>
            <a:pPr lvl="0" rtl="0">
              <a:spcBef>
                <a:spcPts val="0"/>
              </a:spcBef>
              <a:spcAft>
                <a:spcPts val="1000"/>
              </a:spcAft>
              <a:buNone/>
            </a:pPr>
            <a:endParaRPr sz="600" b="1" dirty="0"/>
          </a:p>
          <a:p>
            <a:pPr marL="457200" lvl="0" indent="-381000" rtl="0">
              <a:spcBef>
                <a:spcPts val="0"/>
              </a:spcBef>
              <a:spcAft>
                <a:spcPts val="1000"/>
              </a:spcAft>
              <a:buClr>
                <a:srgbClr val="666666"/>
              </a:buClr>
              <a:buSzPct val="100000"/>
              <a:buFont typeface="Arial"/>
              <a:buChar char="•"/>
            </a:pPr>
            <a:r>
              <a:rPr lang="en" sz="2400" dirty="0">
                <a:solidFill>
                  <a:srgbClr val="666666"/>
                </a:solidFill>
              </a:rPr>
              <a:t>Data searching and views</a:t>
            </a:r>
          </a:p>
          <a:p>
            <a:pPr marL="457200" lvl="0" indent="-381000" rtl="0">
              <a:spcBef>
                <a:spcPts val="0"/>
              </a:spcBef>
              <a:spcAft>
                <a:spcPts val="1000"/>
              </a:spcAft>
              <a:buClr>
                <a:schemeClr val="dk1"/>
              </a:buClr>
              <a:buSzPct val="100000"/>
              <a:buFont typeface="Arial"/>
              <a:buChar char="•"/>
            </a:pPr>
            <a:r>
              <a:rPr lang="en" sz="2400" dirty="0"/>
              <a:t>Genome browsers</a:t>
            </a:r>
          </a:p>
          <a:p>
            <a:pPr lvl="0" rtl="0">
              <a:spcBef>
                <a:spcPts val="0"/>
              </a:spcBef>
              <a:buNone/>
            </a:pPr>
            <a:endParaRPr sz="2400" dirty="0"/>
          </a:p>
        </p:txBody>
      </p:sp>
      <p:pic>
        <p:nvPicPr>
          <p:cNvPr id="724" name="Shape 724"/>
          <p:cNvPicPr preferRelativeResize="0"/>
          <p:nvPr/>
        </p:nvPicPr>
        <p:blipFill>
          <a:blip r:embed="rId3">
            <a:alphaModFix/>
          </a:blip>
          <a:stretch>
            <a:fillRect/>
          </a:stretch>
        </p:blipFill>
        <p:spPr>
          <a:xfrm>
            <a:off x="133200" y="2323200"/>
            <a:ext cx="8906549" cy="4534800"/>
          </a:xfrm>
          <a:prstGeom prst="rect">
            <a:avLst/>
          </a:prstGeom>
          <a:noFill/>
          <a:ln>
            <a:noFill/>
          </a:ln>
        </p:spPr>
      </p:pic>
    </p:spTree>
  </p:cSld>
  <p:clrMapOvr>
    <a:masterClrMapping/>
  </p:clrMapOvr>
  <p:transition xmlns:p14="http://schemas.microsoft.com/office/powerpoint/2010/main" spd="slow">
    <p:cut/>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728"/>
        <p:cNvGrpSpPr/>
        <p:nvPr/>
      </p:nvGrpSpPr>
      <p:grpSpPr>
        <a:xfrm>
          <a:off x="0" y="0"/>
          <a:ext cx="0" cy="0"/>
          <a:chOff x="0" y="0"/>
          <a:chExt cx="0" cy="0"/>
        </a:xfrm>
      </p:grpSpPr>
      <p:sp>
        <p:nvSpPr>
          <p:cNvPr id="729" name="Shape 729"/>
          <p:cNvSpPr txBox="1">
            <a:spLocks noGrp="1"/>
          </p:cNvSpPr>
          <p:nvPr>
            <p:ph type="body" idx="1"/>
          </p:nvPr>
        </p:nvSpPr>
        <p:spPr>
          <a:xfrm>
            <a:off x="210700" y="375000"/>
            <a:ext cx="8360999" cy="5686499"/>
          </a:xfrm>
          <a:prstGeom prst="rect">
            <a:avLst/>
          </a:prstGeom>
        </p:spPr>
        <p:txBody>
          <a:bodyPr lIns="91425" tIns="91425" rIns="91425" bIns="91425" anchor="t" anchorCtr="0">
            <a:noAutofit/>
          </a:bodyPr>
          <a:lstStyle/>
          <a:p>
            <a:pPr lvl="0" rtl="0">
              <a:spcBef>
                <a:spcPts val="0"/>
              </a:spcBef>
              <a:spcAft>
                <a:spcPts val="1000"/>
              </a:spcAft>
              <a:buNone/>
            </a:pPr>
            <a:r>
              <a:rPr lang="en" b="1" dirty="0"/>
              <a:t>Tools and viewers at PeanutBase</a:t>
            </a:r>
          </a:p>
          <a:p>
            <a:pPr lvl="0" rtl="0">
              <a:spcBef>
                <a:spcPts val="0"/>
              </a:spcBef>
              <a:spcAft>
                <a:spcPts val="1000"/>
              </a:spcAft>
              <a:buNone/>
            </a:pPr>
            <a:endParaRPr sz="600" b="1" dirty="0"/>
          </a:p>
          <a:p>
            <a:pPr marL="457200" lvl="0" indent="-381000" rtl="0">
              <a:spcBef>
                <a:spcPts val="0"/>
              </a:spcBef>
              <a:spcAft>
                <a:spcPts val="1000"/>
              </a:spcAft>
              <a:buClr>
                <a:srgbClr val="666666"/>
              </a:buClr>
              <a:buSzPct val="100000"/>
              <a:buFont typeface="Arial"/>
              <a:buChar char="•"/>
            </a:pPr>
            <a:r>
              <a:rPr lang="en" sz="2400" dirty="0">
                <a:solidFill>
                  <a:srgbClr val="666666"/>
                </a:solidFill>
              </a:rPr>
              <a:t>Data searching and views</a:t>
            </a:r>
          </a:p>
          <a:p>
            <a:pPr marL="457200" lvl="0" indent="-381000" rtl="0">
              <a:spcBef>
                <a:spcPts val="0"/>
              </a:spcBef>
              <a:spcAft>
                <a:spcPts val="1000"/>
              </a:spcAft>
              <a:buClr>
                <a:srgbClr val="666666"/>
              </a:buClr>
              <a:buSzPct val="100000"/>
              <a:buFont typeface="Arial"/>
              <a:buChar char="•"/>
            </a:pPr>
            <a:r>
              <a:rPr lang="en" sz="2400" dirty="0">
                <a:solidFill>
                  <a:srgbClr val="666666"/>
                </a:solidFill>
              </a:rPr>
              <a:t>Genome browsers</a:t>
            </a:r>
          </a:p>
          <a:p>
            <a:pPr marL="457200" lvl="0" indent="-381000" rtl="0">
              <a:spcBef>
                <a:spcPts val="0"/>
              </a:spcBef>
              <a:spcAft>
                <a:spcPts val="1000"/>
              </a:spcAft>
              <a:buClr>
                <a:schemeClr val="dk1"/>
              </a:buClr>
              <a:buSzPct val="100000"/>
              <a:buFont typeface="Arial"/>
              <a:buChar char="•"/>
            </a:pPr>
            <a:r>
              <a:rPr lang="en" sz="2400" dirty="0"/>
              <a:t>Genetic map viewer </a:t>
            </a:r>
            <a:r>
              <a:rPr lang="en" sz="2400" dirty="0" smtClean="0"/>
              <a:t>(</a:t>
            </a:r>
            <a:r>
              <a:rPr lang="en-US" sz="2400" dirty="0" smtClean="0"/>
              <a:t>in collaboration with </a:t>
            </a:r>
            <a:r>
              <a:rPr lang="en" sz="2400" dirty="0" smtClean="0"/>
              <a:t>LIS</a:t>
            </a:r>
            <a:r>
              <a:rPr lang="en" sz="2400" dirty="0"/>
              <a:t>)</a:t>
            </a:r>
          </a:p>
          <a:p>
            <a:pPr lvl="0" rtl="0">
              <a:spcBef>
                <a:spcPts val="0"/>
              </a:spcBef>
              <a:buNone/>
            </a:pPr>
            <a:endParaRPr sz="2400" dirty="0"/>
          </a:p>
        </p:txBody>
      </p:sp>
      <p:pic>
        <p:nvPicPr>
          <p:cNvPr id="730" name="Shape 730"/>
          <p:cNvPicPr preferRelativeResize="0"/>
          <p:nvPr/>
        </p:nvPicPr>
        <p:blipFill>
          <a:blip r:embed="rId3">
            <a:alphaModFix/>
          </a:blip>
          <a:stretch>
            <a:fillRect/>
          </a:stretch>
        </p:blipFill>
        <p:spPr>
          <a:xfrm>
            <a:off x="0" y="3033026"/>
            <a:ext cx="9143998" cy="3543846"/>
          </a:xfrm>
          <a:prstGeom prst="rect">
            <a:avLst/>
          </a:prstGeom>
          <a:noFill/>
          <a:ln>
            <a:noFill/>
          </a:ln>
        </p:spPr>
      </p:pic>
    </p:spTree>
  </p:cSld>
  <p:clrMapOvr>
    <a:masterClrMapping/>
  </p:clrMapOvr>
  <p:transition xmlns:p14="http://schemas.microsoft.com/office/powerpoint/2010/main" spd="slow">
    <p:cut/>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734"/>
        <p:cNvGrpSpPr/>
        <p:nvPr/>
      </p:nvGrpSpPr>
      <p:grpSpPr>
        <a:xfrm>
          <a:off x="0" y="0"/>
          <a:ext cx="0" cy="0"/>
          <a:chOff x="0" y="0"/>
          <a:chExt cx="0" cy="0"/>
        </a:xfrm>
      </p:grpSpPr>
      <p:sp>
        <p:nvSpPr>
          <p:cNvPr id="735" name="Shape 735"/>
          <p:cNvSpPr txBox="1">
            <a:spLocks noGrp="1"/>
          </p:cNvSpPr>
          <p:nvPr>
            <p:ph type="body" idx="1"/>
          </p:nvPr>
        </p:nvSpPr>
        <p:spPr>
          <a:xfrm>
            <a:off x="210700" y="375000"/>
            <a:ext cx="8360999" cy="2907299"/>
          </a:xfrm>
          <a:prstGeom prst="rect">
            <a:avLst/>
          </a:prstGeom>
          <a:ln w="9525" cap="flat">
            <a:solidFill>
              <a:srgbClr val="FFFFFF"/>
            </a:solidFill>
            <a:prstDash val="solid"/>
            <a:round/>
            <a:headEnd type="none" w="med" len="med"/>
            <a:tailEnd type="none" w="med" len="med"/>
          </a:ln>
        </p:spPr>
        <p:txBody>
          <a:bodyPr lIns="91425" tIns="91425" rIns="91425" bIns="91425" anchor="t" anchorCtr="0">
            <a:noAutofit/>
          </a:bodyPr>
          <a:lstStyle/>
          <a:p>
            <a:pPr lvl="0" rtl="0">
              <a:spcBef>
                <a:spcPts val="0"/>
              </a:spcBef>
              <a:spcAft>
                <a:spcPts val="1000"/>
              </a:spcAft>
              <a:buNone/>
            </a:pPr>
            <a:r>
              <a:rPr lang="en" b="1" dirty="0"/>
              <a:t>Tools and viewers at PeanutBase</a:t>
            </a:r>
          </a:p>
          <a:p>
            <a:pPr lvl="0" rtl="0">
              <a:spcBef>
                <a:spcPts val="0"/>
              </a:spcBef>
              <a:spcAft>
                <a:spcPts val="1000"/>
              </a:spcAft>
              <a:buNone/>
            </a:pPr>
            <a:endParaRPr sz="600" b="1" dirty="0"/>
          </a:p>
          <a:p>
            <a:pPr marL="457200" lvl="0" indent="-381000" rtl="0">
              <a:spcBef>
                <a:spcPts val="0"/>
              </a:spcBef>
              <a:spcAft>
                <a:spcPts val="1000"/>
              </a:spcAft>
              <a:buClr>
                <a:srgbClr val="666666"/>
              </a:buClr>
              <a:buSzPct val="100000"/>
              <a:buFont typeface="Arial"/>
              <a:buChar char="•"/>
            </a:pPr>
            <a:r>
              <a:rPr lang="en" sz="2400" dirty="0">
                <a:solidFill>
                  <a:srgbClr val="666666"/>
                </a:solidFill>
              </a:rPr>
              <a:t>Data searching and views</a:t>
            </a:r>
          </a:p>
          <a:p>
            <a:pPr marL="457200" lvl="0" indent="-381000" rtl="0">
              <a:spcBef>
                <a:spcPts val="0"/>
              </a:spcBef>
              <a:spcAft>
                <a:spcPts val="1000"/>
              </a:spcAft>
              <a:buClr>
                <a:srgbClr val="666666"/>
              </a:buClr>
              <a:buSzPct val="100000"/>
              <a:buFont typeface="Arial"/>
              <a:buChar char="•"/>
            </a:pPr>
            <a:r>
              <a:rPr lang="en" sz="2400" dirty="0">
                <a:solidFill>
                  <a:srgbClr val="666666"/>
                </a:solidFill>
              </a:rPr>
              <a:t>Genome browsers</a:t>
            </a:r>
          </a:p>
          <a:p>
            <a:pPr marL="457200" lvl="0" indent="-381000">
              <a:spcAft>
                <a:spcPts val="1000"/>
              </a:spcAft>
              <a:buClr>
                <a:srgbClr val="666666"/>
              </a:buClr>
              <a:buFont typeface="Arial"/>
              <a:buChar char="•"/>
            </a:pPr>
            <a:r>
              <a:rPr lang="en" sz="2400" dirty="0">
                <a:solidFill>
                  <a:srgbClr val="666666"/>
                </a:solidFill>
              </a:rPr>
              <a:t>Genetic map viewer (</a:t>
            </a:r>
            <a:r>
              <a:rPr lang="en-US" sz="2400" dirty="0">
                <a:solidFill>
                  <a:srgbClr val="666666"/>
                </a:solidFill>
              </a:rPr>
              <a:t>in collaboration with </a:t>
            </a:r>
            <a:r>
              <a:rPr lang="en" sz="2400" dirty="0">
                <a:solidFill>
                  <a:srgbClr val="666666"/>
                </a:solidFill>
              </a:rPr>
              <a:t>LIS)</a:t>
            </a:r>
          </a:p>
          <a:p>
            <a:pPr marL="457200" lvl="0" indent="-381000" rtl="0">
              <a:spcBef>
                <a:spcPts val="0"/>
              </a:spcBef>
              <a:spcAft>
                <a:spcPts val="1000"/>
              </a:spcAft>
              <a:buClr>
                <a:schemeClr val="dk1"/>
              </a:buClr>
              <a:buSzPct val="100000"/>
              <a:buFont typeface="Arial"/>
              <a:buChar char="•"/>
            </a:pPr>
            <a:r>
              <a:rPr lang="en" sz="2400" b="1" dirty="0">
                <a:solidFill>
                  <a:schemeClr val="accent6"/>
                </a:solidFill>
              </a:rPr>
              <a:t>BLAST</a:t>
            </a:r>
            <a:r>
              <a:rPr lang="en" sz="2400" dirty="0"/>
              <a:t> and </a:t>
            </a:r>
            <a:r>
              <a:rPr lang="en" sz="2400" b="1" dirty="0">
                <a:solidFill>
                  <a:schemeClr val="accent6"/>
                </a:solidFill>
              </a:rPr>
              <a:t>BLAT</a:t>
            </a:r>
            <a:r>
              <a:rPr lang="en" sz="2400" dirty="0"/>
              <a:t> for sequence </a:t>
            </a:r>
            <a:r>
              <a:rPr lang="en" sz="2400" dirty="0" smtClean="0"/>
              <a:t>searching</a:t>
            </a:r>
            <a:endParaRPr lang="en" sz="2400" dirty="0"/>
          </a:p>
          <a:p>
            <a:pPr lvl="0" rtl="0">
              <a:spcBef>
                <a:spcPts val="0"/>
              </a:spcBef>
              <a:buNone/>
            </a:pPr>
            <a:endParaRPr sz="2400" dirty="0"/>
          </a:p>
        </p:txBody>
      </p:sp>
      <p:pic>
        <p:nvPicPr>
          <p:cNvPr id="736" name="Shape 736"/>
          <p:cNvPicPr preferRelativeResize="0"/>
          <p:nvPr/>
        </p:nvPicPr>
        <p:blipFill rotWithShape="1">
          <a:blip r:embed="rId3">
            <a:alphaModFix/>
          </a:blip>
          <a:srcRect t="13141"/>
          <a:stretch/>
        </p:blipFill>
        <p:spPr>
          <a:xfrm>
            <a:off x="656075" y="3594100"/>
            <a:ext cx="7363451" cy="2907275"/>
          </a:xfrm>
          <a:prstGeom prst="rect">
            <a:avLst/>
          </a:prstGeom>
          <a:noFill/>
          <a:ln>
            <a:noFill/>
          </a:ln>
        </p:spPr>
      </p:pic>
    </p:spTree>
  </p:cSld>
  <p:clrMapOvr>
    <a:masterClrMapping/>
  </p:clrMapOvr>
  <p:transition xmlns:p14="http://schemas.microsoft.com/office/powerpoint/2010/main" spd="slow">
    <p:cut/>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740"/>
        <p:cNvGrpSpPr/>
        <p:nvPr/>
      </p:nvGrpSpPr>
      <p:grpSpPr>
        <a:xfrm>
          <a:off x="0" y="0"/>
          <a:ext cx="0" cy="0"/>
          <a:chOff x="0" y="0"/>
          <a:chExt cx="0" cy="0"/>
        </a:xfrm>
      </p:grpSpPr>
      <p:sp>
        <p:nvSpPr>
          <p:cNvPr id="741" name="Shape 741"/>
          <p:cNvSpPr txBox="1">
            <a:spLocks noGrp="1"/>
          </p:cNvSpPr>
          <p:nvPr>
            <p:ph type="body" idx="1"/>
          </p:nvPr>
        </p:nvSpPr>
        <p:spPr>
          <a:xfrm>
            <a:off x="210700" y="375000"/>
            <a:ext cx="8360999" cy="3407099"/>
          </a:xfrm>
          <a:prstGeom prst="rect">
            <a:avLst/>
          </a:prstGeom>
          <a:ln w="9525" cap="flat">
            <a:solidFill>
              <a:srgbClr val="FFFFFF"/>
            </a:solidFill>
            <a:prstDash val="solid"/>
            <a:round/>
            <a:headEnd type="none" w="med" len="med"/>
            <a:tailEnd type="none" w="med" len="med"/>
          </a:ln>
        </p:spPr>
        <p:txBody>
          <a:bodyPr lIns="91425" tIns="91425" rIns="91425" bIns="91425" anchor="t" anchorCtr="0">
            <a:noAutofit/>
          </a:bodyPr>
          <a:lstStyle/>
          <a:p>
            <a:pPr lvl="0" rtl="0">
              <a:spcBef>
                <a:spcPts val="0"/>
              </a:spcBef>
              <a:spcAft>
                <a:spcPts val="1000"/>
              </a:spcAft>
              <a:buNone/>
            </a:pPr>
            <a:r>
              <a:rPr lang="en" b="1" dirty="0"/>
              <a:t>Tools and viewers at PeanutBase</a:t>
            </a:r>
          </a:p>
          <a:p>
            <a:pPr lvl="0" rtl="0">
              <a:spcBef>
                <a:spcPts val="0"/>
              </a:spcBef>
              <a:spcAft>
                <a:spcPts val="1000"/>
              </a:spcAft>
              <a:buNone/>
            </a:pPr>
            <a:endParaRPr sz="600" b="1" dirty="0"/>
          </a:p>
          <a:p>
            <a:pPr marL="457200" lvl="0" indent="-381000" rtl="0">
              <a:spcBef>
                <a:spcPts val="0"/>
              </a:spcBef>
              <a:spcAft>
                <a:spcPts val="1000"/>
              </a:spcAft>
              <a:buClr>
                <a:srgbClr val="666666"/>
              </a:buClr>
              <a:buSzPct val="100000"/>
              <a:buFont typeface="Arial"/>
              <a:buChar char="•"/>
            </a:pPr>
            <a:r>
              <a:rPr lang="en" sz="2400" dirty="0">
                <a:solidFill>
                  <a:srgbClr val="666666"/>
                </a:solidFill>
              </a:rPr>
              <a:t>Data searching and views</a:t>
            </a:r>
          </a:p>
          <a:p>
            <a:pPr marL="457200" lvl="0" indent="-381000" rtl="0">
              <a:spcBef>
                <a:spcPts val="0"/>
              </a:spcBef>
              <a:spcAft>
                <a:spcPts val="1000"/>
              </a:spcAft>
              <a:buClr>
                <a:srgbClr val="666666"/>
              </a:buClr>
              <a:buSzPct val="100000"/>
              <a:buFont typeface="Arial"/>
              <a:buChar char="•"/>
            </a:pPr>
            <a:r>
              <a:rPr lang="en" sz="2400" dirty="0">
                <a:solidFill>
                  <a:srgbClr val="666666"/>
                </a:solidFill>
              </a:rPr>
              <a:t>Genome browsers</a:t>
            </a:r>
          </a:p>
          <a:p>
            <a:pPr marL="457200" lvl="0" indent="-381000">
              <a:spcAft>
                <a:spcPts val="1000"/>
              </a:spcAft>
              <a:buClr>
                <a:srgbClr val="666666"/>
              </a:buClr>
              <a:buFont typeface="Arial"/>
              <a:buChar char="•"/>
            </a:pPr>
            <a:r>
              <a:rPr lang="en" sz="2400" dirty="0">
                <a:solidFill>
                  <a:srgbClr val="666666"/>
                </a:solidFill>
              </a:rPr>
              <a:t>Genetic map viewer (</a:t>
            </a:r>
            <a:r>
              <a:rPr lang="en-US" sz="2400" dirty="0">
                <a:solidFill>
                  <a:srgbClr val="666666"/>
                </a:solidFill>
              </a:rPr>
              <a:t>in collaboration with </a:t>
            </a:r>
            <a:r>
              <a:rPr lang="en" sz="2400" dirty="0">
                <a:solidFill>
                  <a:srgbClr val="666666"/>
                </a:solidFill>
              </a:rPr>
              <a:t>LIS)</a:t>
            </a:r>
          </a:p>
          <a:p>
            <a:pPr marL="457200" lvl="0" indent="-381000" rtl="0">
              <a:spcBef>
                <a:spcPts val="0"/>
              </a:spcBef>
              <a:spcAft>
                <a:spcPts val="1000"/>
              </a:spcAft>
              <a:buClr>
                <a:schemeClr val="dk1"/>
              </a:buClr>
              <a:buSzPct val="100000"/>
              <a:buFont typeface="Arial"/>
              <a:buChar char="•"/>
            </a:pPr>
            <a:r>
              <a:rPr lang="en" sz="2400" dirty="0">
                <a:solidFill>
                  <a:schemeClr val="accent6"/>
                </a:solidFill>
              </a:rPr>
              <a:t>BLAST</a:t>
            </a:r>
            <a:r>
              <a:rPr lang="en" sz="2400" dirty="0"/>
              <a:t> </a:t>
            </a:r>
            <a:r>
              <a:rPr lang="en" sz="2400" dirty="0">
                <a:solidFill>
                  <a:srgbClr val="666666"/>
                </a:solidFill>
              </a:rPr>
              <a:t>and</a:t>
            </a:r>
            <a:r>
              <a:rPr lang="en" sz="2400" dirty="0"/>
              <a:t> </a:t>
            </a:r>
            <a:r>
              <a:rPr lang="en" sz="2400" dirty="0">
                <a:solidFill>
                  <a:schemeClr val="accent6"/>
                </a:solidFill>
              </a:rPr>
              <a:t>BLAT</a:t>
            </a:r>
            <a:r>
              <a:rPr lang="en" sz="2400" dirty="0"/>
              <a:t> </a:t>
            </a:r>
            <a:r>
              <a:rPr lang="en" sz="2400" dirty="0">
                <a:solidFill>
                  <a:srgbClr val="666666"/>
                </a:solidFill>
              </a:rPr>
              <a:t>for sequence searching</a:t>
            </a:r>
          </a:p>
          <a:p>
            <a:pPr marL="457200" lvl="0" indent="-381000" rtl="0">
              <a:spcBef>
                <a:spcPts val="0"/>
              </a:spcBef>
              <a:spcAft>
                <a:spcPts val="1000"/>
              </a:spcAft>
              <a:buClr>
                <a:schemeClr val="dk1"/>
              </a:buClr>
              <a:buSzPct val="100000"/>
              <a:buFont typeface="Arial"/>
              <a:buChar char="•"/>
            </a:pPr>
            <a:r>
              <a:rPr lang="en" sz="2400" b="1" dirty="0">
                <a:solidFill>
                  <a:schemeClr val="accent6"/>
                </a:solidFill>
              </a:rPr>
              <a:t>Gene search</a:t>
            </a:r>
            <a:r>
              <a:rPr lang="en" sz="2400" dirty="0"/>
              <a:t> (developed </a:t>
            </a:r>
            <a:r>
              <a:rPr lang="en-US" sz="2400" dirty="0" smtClean="0"/>
              <a:t>at </a:t>
            </a:r>
            <a:r>
              <a:rPr lang="en" sz="2400" dirty="0" smtClean="0"/>
              <a:t>LIS</a:t>
            </a:r>
            <a:r>
              <a:rPr lang="en" sz="2400" dirty="0"/>
              <a:t>)</a:t>
            </a:r>
          </a:p>
          <a:p>
            <a:pPr lvl="0" rtl="0">
              <a:spcBef>
                <a:spcPts val="0"/>
              </a:spcBef>
              <a:buNone/>
            </a:pPr>
            <a:endParaRPr sz="2400" dirty="0"/>
          </a:p>
        </p:txBody>
      </p:sp>
      <p:pic>
        <p:nvPicPr>
          <p:cNvPr id="742" name="Shape 742"/>
          <p:cNvPicPr preferRelativeResize="0"/>
          <p:nvPr/>
        </p:nvPicPr>
        <p:blipFill rotWithShape="1">
          <a:blip r:embed="rId3">
            <a:alphaModFix/>
          </a:blip>
          <a:srcRect b="6156"/>
          <a:stretch/>
        </p:blipFill>
        <p:spPr>
          <a:xfrm>
            <a:off x="210700" y="3696200"/>
            <a:ext cx="8360999" cy="3161799"/>
          </a:xfrm>
          <a:prstGeom prst="rect">
            <a:avLst/>
          </a:prstGeom>
          <a:noFill/>
          <a:ln>
            <a:noFill/>
          </a:ln>
        </p:spPr>
      </p:pic>
    </p:spTree>
  </p:cSld>
  <p:clrMapOvr>
    <a:masterClrMapping/>
  </p:clrMapOvr>
  <p:transition xmlns:p14="http://schemas.microsoft.com/office/powerpoint/2010/main" spd="slow">
    <p:cut/>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746"/>
        <p:cNvGrpSpPr/>
        <p:nvPr/>
      </p:nvGrpSpPr>
      <p:grpSpPr>
        <a:xfrm>
          <a:off x="0" y="0"/>
          <a:ext cx="0" cy="0"/>
          <a:chOff x="0" y="0"/>
          <a:chExt cx="0" cy="0"/>
        </a:xfrm>
      </p:grpSpPr>
      <p:sp>
        <p:nvSpPr>
          <p:cNvPr id="747" name="Shape 747"/>
          <p:cNvSpPr txBox="1">
            <a:spLocks noGrp="1"/>
          </p:cNvSpPr>
          <p:nvPr>
            <p:ph type="body" idx="1"/>
          </p:nvPr>
        </p:nvSpPr>
        <p:spPr>
          <a:xfrm>
            <a:off x="210700" y="375000"/>
            <a:ext cx="8360999" cy="4145400"/>
          </a:xfrm>
          <a:prstGeom prst="rect">
            <a:avLst/>
          </a:prstGeom>
          <a:ln w="9525" cap="flat">
            <a:solidFill>
              <a:srgbClr val="FFFFFF"/>
            </a:solidFill>
            <a:prstDash val="solid"/>
            <a:round/>
            <a:headEnd type="none" w="med" len="med"/>
            <a:tailEnd type="none" w="med" len="med"/>
          </a:ln>
        </p:spPr>
        <p:txBody>
          <a:bodyPr lIns="91425" tIns="91425" rIns="91425" bIns="91425" anchor="t" anchorCtr="0">
            <a:noAutofit/>
          </a:bodyPr>
          <a:lstStyle/>
          <a:p>
            <a:pPr lvl="0" rtl="0">
              <a:spcBef>
                <a:spcPts val="0"/>
              </a:spcBef>
              <a:spcAft>
                <a:spcPts val="1000"/>
              </a:spcAft>
              <a:buNone/>
            </a:pPr>
            <a:r>
              <a:rPr lang="en" b="1" dirty="0"/>
              <a:t>Tools and viewers at PeanutBase</a:t>
            </a:r>
          </a:p>
          <a:p>
            <a:pPr lvl="0" rtl="0">
              <a:spcBef>
                <a:spcPts val="0"/>
              </a:spcBef>
              <a:spcAft>
                <a:spcPts val="1000"/>
              </a:spcAft>
              <a:buNone/>
            </a:pPr>
            <a:endParaRPr sz="600" b="1" dirty="0"/>
          </a:p>
          <a:p>
            <a:pPr marL="457200" lvl="0" indent="-381000" rtl="0">
              <a:spcBef>
                <a:spcPts val="0"/>
              </a:spcBef>
              <a:spcAft>
                <a:spcPts val="1000"/>
              </a:spcAft>
              <a:buClr>
                <a:srgbClr val="666666"/>
              </a:buClr>
              <a:buSzPct val="100000"/>
              <a:buFont typeface="Arial"/>
              <a:buChar char="•"/>
            </a:pPr>
            <a:r>
              <a:rPr lang="en" sz="2400" dirty="0">
                <a:solidFill>
                  <a:srgbClr val="666666"/>
                </a:solidFill>
              </a:rPr>
              <a:t>Data searching and views</a:t>
            </a:r>
          </a:p>
          <a:p>
            <a:pPr marL="457200" lvl="0" indent="-381000" rtl="0">
              <a:spcBef>
                <a:spcPts val="0"/>
              </a:spcBef>
              <a:spcAft>
                <a:spcPts val="1000"/>
              </a:spcAft>
              <a:buClr>
                <a:srgbClr val="666666"/>
              </a:buClr>
              <a:buSzPct val="100000"/>
              <a:buFont typeface="Arial"/>
              <a:buChar char="•"/>
            </a:pPr>
            <a:r>
              <a:rPr lang="en" sz="2400" dirty="0">
                <a:solidFill>
                  <a:srgbClr val="666666"/>
                </a:solidFill>
              </a:rPr>
              <a:t>Genome browsers</a:t>
            </a:r>
          </a:p>
          <a:p>
            <a:pPr marL="457200" lvl="0" indent="-381000">
              <a:spcAft>
                <a:spcPts val="1000"/>
              </a:spcAft>
              <a:buClr>
                <a:srgbClr val="666666"/>
              </a:buClr>
              <a:buFont typeface="Arial"/>
              <a:buChar char="•"/>
            </a:pPr>
            <a:r>
              <a:rPr lang="en" sz="2400" dirty="0">
                <a:solidFill>
                  <a:srgbClr val="666666"/>
                </a:solidFill>
              </a:rPr>
              <a:t>Genetic map viewer (</a:t>
            </a:r>
            <a:r>
              <a:rPr lang="en-US" sz="2400" dirty="0">
                <a:solidFill>
                  <a:srgbClr val="666666"/>
                </a:solidFill>
              </a:rPr>
              <a:t>in collaboration with </a:t>
            </a:r>
            <a:r>
              <a:rPr lang="en" sz="2400" dirty="0">
                <a:solidFill>
                  <a:srgbClr val="666666"/>
                </a:solidFill>
              </a:rPr>
              <a:t>LIS)</a:t>
            </a:r>
          </a:p>
          <a:p>
            <a:pPr marL="457200" lvl="0" indent="-381000" rtl="0">
              <a:spcBef>
                <a:spcPts val="0"/>
              </a:spcBef>
              <a:spcAft>
                <a:spcPts val="1000"/>
              </a:spcAft>
              <a:buClr>
                <a:schemeClr val="dk1"/>
              </a:buClr>
              <a:buSzPct val="100000"/>
              <a:buFont typeface="Arial"/>
              <a:buChar char="•"/>
            </a:pPr>
            <a:r>
              <a:rPr lang="en" sz="2400" dirty="0">
                <a:solidFill>
                  <a:schemeClr val="accent6"/>
                </a:solidFill>
              </a:rPr>
              <a:t>BLAST</a:t>
            </a:r>
            <a:r>
              <a:rPr lang="en" sz="2400" dirty="0"/>
              <a:t> </a:t>
            </a:r>
            <a:r>
              <a:rPr lang="en" sz="2400" dirty="0">
                <a:solidFill>
                  <a:srgbClr val="666666"/>
                </a:solidFill>
              </a:rPr>
              <a:t>and</a:t>
            </a:r>
            <a:r>
              <a:rPr lang="en" sz="2400" dirty="0"/>
              <a:t> </a:t>
            </a:r>
            <a:r>
              <a:rPr lang="en" sz="2400" dirty="0">
                <a:solidFill>
                  <a:schemeClr val="accent6"/>
                </a:solidFill>
              </a:rPr>
              <a:t>BLAT</a:t>
            </a:r>
            <a:r>
              <a:rPr lang="en" sz="2400" dirty="0"/>
              <a:t> </a:t>
            </a:r>
            <a:r>
              <a:rPr lang="en" sz="2400" dirty="0">
                <a:solidFill>
                  <a:srgbClr val="666666"/>
                </a:solidFill>
              </a:rPr>
              <a:t>for sequence searching</a:t>
            </a:r>
          </a:p>
          <a:p>
            <a:pPr marL="457200" lvl="0" indent="-381000" rtl="0">
              <a:spcBef>
                <a:spcPts val="0"/>
              </a:spcBef>
              <a:spcAft>
                <a:spcPts val="1000"/>
              </a:spcAft>
              <a:buClr>
                <a:schemeClr val="dk1"/>
              </a:buClr>
              <a:buSzPct val="100000"/>
              <a:buFont typeface="Arial"/>
              <a:buChar char="•"/>
            </a:pPr>
            <a:r>
              <a:rPr lang="en" sz="2400" dirty="0">
                <a:solidFill>
                  <a:schemeClr val="accent6"/>
                </a:solidFill>
              </a:rPr>
              <a:t>Gene search</a:t>
            </a:r>
            <a:r>
              <a:rPr lang="en" sz="2400" dirty="0"/>
              <a:t> </a:t>
            </a:r>
            <a:r>
              <a:rPr lang="en" sz="2400" dirty="0">
                <a:solidFill>
                  <a:srgbClr val="666666"/>
                </a:solidFill>
              </a:rPr>
              <a:t>(developed </a:t>
            </a:r>
            <a:r>
              <a:rPr lang="en-US" sz="2400" dirty="0" smtClean="0">
                <a:solidFill>
                  <a:srgbClr val="666666"/>
                </a:solidFill>
              </a:rPr>
              <a:t>at</a:t>
            </a:r>
            <a:r>
              <a:rPr lang="en" sz="2400" dirty="0" smtClean="0">
                <a:solidFill>
                  <a:srgbClr val="666666"/>
                </a:solidFill>
              </a:rPr>
              <a:t> </a:t>
            </a:r>
            <a:r>
              <a:rPr lang="en" sz="2400" dirty="0">
                <a:solidFill>
                  <a:srgbClr val="666666"/>
                </a:solidFill>
              </a:rPr>
              <a:t>LIS)</a:t>
            </a:r>
          </a:p>
          <a:p>
            <a:pPr marL="457200" lvl="0" indent="-381000" rtl="0">
              <a:spcBef>
                <a:spcPts val="0"/>
              </a:spcBef>
              <a:spcAft>
                <a:spcPts val="1000"/>
              </a:spcAft>
              <a:buClr>
                <a:schemeClr val="dk1"/>
              </a:buClr>
              <a:buSzPct val="100000"/>
              <a:buFont typeface="Arial"/>
              <a:buChar char="•"/>
            </a:pPr>
            <a:r>
              <a:rPr lang="en" sz="2400" b="1" dirty="0">
                <a:solidFill>
                  <a:schemeClr val="accent6"/>
                </a:solidFill>
              </a:rPr>
              <a:t>Phylogenetic tree viewer</a:t>
            </a:r>
            <a:r>
              <a:rPr lang="en" sz="2400" dirty="0"/>
              <a:t> </a:t>
            </a:r>
            <a:r>
              <a:rPr lang="en" sz="2400" dirty="0" smtClean="0"/>
              <a:t>(</a:t>
            </a:r>
            <a:r>
              <a:rPr lang="en-US" sz="2400" dirty="0" smtClean="0"/>
              <a:t>at</a:t>
            </a:r>
            <a:r>
              <a:rPr lang="en" sz="2400" dirty="0" smtClean="0"/>
              <a:t> LIS</a:t>
            </a:r>
            <a:r>
              <a:rPr lang="en-US" sz="2400" dirty="0" smtClean="0"/>
              <a:t> /</a:t>
            </a:r>
            <a:r>
              <a:rPr lang="en" sz="2400" dirty="0" smtClean="0"/>
              <a:t> </a:t>
            </a:r>
            <a:r>
              <a:rPr lang="en" sz="2400" dirty="0"/>
              <a:t>LegumeInfo.org)</a:t>
            </a:r>
          </a:p>
          <a:p>
            <a:pPr lvl="0" rtl="0">
              <a:spcBef>
                <a:spcPts val="0"/>
              </a:spcBef>
              <a:buNone/>
            </a:pPr>
            <a:endParaRPr sz="2400" dirty="0"/>
          </a:p>
        </p:txBody>
      </p:sp>
    </p:spTree>
  </p:cSld>
  <p:clrMapOvr>
    <a:masterClrMapping/>
  </p:clrMapOvr>
  <p:transition xmlns:p14="http://schemas.microsoft.com/office/powerpoint/2010/main" spd="slow">
    <p:cut/>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751"/>
        <p:cNvGrpSpPr/>
        <p:nvPr/>
      </p:nvGrpSpPr>
      <p:grpSpPr>
        <a:xfrm>
          <a:off x="0" y="0"/>
          <a:ext cx="0" cy="0"/>
          <a:chOff x="0" y="0"/>
          <a:chExt cx="0" cy="0"/>
        </a:xfrm>
      </p:grpSpPr>
      <p:sp>
        <p:nvSpPr>
          <p:cNvPr id="752" name="Shape 752"/>
          <p:cNvSpPr txBox="1">
            <a:spLocks noGrp="1"/>
          </p:cNvSpPr>
          <p:nvPr>
            <p:ph type="body" idx="1"/>
          </p:nvPr>
        </p:nvSpPr>
        <p:spPr>
          <a:xfrm>
            <a:off x="210700" y="375000"/>
            <a:ext cx="8360999" cy="5181600"/>
          </a:xfrm>
          <a:prstGeom prst="rect">
            <a:avLst/>
          </a:prstGeom>
          <a:ln w="9525" cap="flat">
            <a:solidFill>
              <a:srgbClr val="FFFFFF"/>
            </a:solidFill>
            <a:prstDash val="solid"/>
            <a:round/>
            <a:headEnd type="none" w="med" len="med"/>
            <a:tailEnd type="none" w="med" len="med"/>
          </a:ln>
        </p:spPr>
        <p:txBody>
          <a:bodyPr lIns="91425" tIns="91425" rIns="91425" bIns="91425" anchor="t" anchorCtr="0">
            <a:noAutofit/>
          </a:bodyPr>
          <a:lstStyle/>
          <a:p>
            <a:pPr lvl="0" rtl="0">
              <a:spcBef>
                <a:spcPts val="0"/>
              </a:spcBef>
              <a:spcAft>
                <a:spcPts val="1000"/>
              </a:spcAft>
              <a:buNone/>
            </a:pPr>
            <a:r>
              <a:rPr lang="en" b="1" dirty="0"/>
              <a:t>Tools and viewers at PeanutBase</a:t>
            </a:r>
          </a:p>
          <a:p>
            <a:pPr lvl="0" rtl="0">
              <a:spcBef>
                <a:spcPts val="0"/>
              </a:spcBef>
              <a:spcAft>
                <a:spcPts val="1000"/>
              </a:spcAft>
              <a:buNone/>
            </a:pPr>
            <a:endParaRPr sz="600" b="1" dirty="0"/>
          </a:p>
          <a:p>
            <a:pPr marL="457200" lvl="0" indent="-381000" rtl="0">
              <a:spcBef>
                <a:spcPts val="0"/>
              </a:spcBef>
              <a:spcAft>
                <a:spcPts val="1000"/>
              </a:spcAft>
              <a:buClr>
                <a:srgbClr val="666666"/>
              </a:buClr>
              <a:buSzPct val="100000"/>
              <a:buFont typeface="Arial"/>
              <a:buChar char="•"/>
            </a:pPr>
            <a:r>
              <a:rPr lang="en" sz="2400" dirty="0">
                <a:solidFill>
                  <a:srgbClr val="666666"/>
                </a:solidFill>
              </a:rPr>
              <a:t>Data searching and views</a:t>
            </a:r>
          </a:p>
          <a:p>
            <a:pPr marL="457200" lvl="0" indent="-381000" rtl="0">
              <a:spcBef>
                <a:spcPts val="0"/>
              </a:spcBef>
              <a:spcAft>
                <a:spcPts val="1000"/>
              </a:spcAft>
              <a:buClr>
                <a:srgbClr val="666666"/>
              </a:buClr>
              <a:buSzPct val="100000"/>
              <a:buFont typeface="Arial"/>
              <a:buChar char="•"/>
            </a:pPr>
            <a:r>
              <a:rPr lang="en" sz="2400" dirty="0">
                <a:solidFill>
                  <a:srgbClr val="666666"/>
                </a:solidFill>
              </a:rPr>
              <a:t>Genome browsers</a:t>
            </a:r>
          </a:p>
          <a:p>
            <a:pPr marL="457200" lvl="0" indent="-381000">
              <a:spcAft>
                <a:spcPts val="1000"/>
              </a:spcAft>
              <a:buClr>
                <a:srgbClr val="666666"/>
              </a:buClr>
              <a:buFont typeface="Arial"/>
              <a:buChar char="•"/>
            </a:pPr>
            <a:r>
              <a:rPr lang="en" sz="2400" dirty="0">
                <a:solidFill>
                  <a:srgbClr val="666666"/>
                </a:solidFill>
              </a:rPr>
              <a:t>Genetic map viewer (</a:t>
            </a:r>
            <a:r>
              <a:rPr lang="en-US" sz="2400" dirty="0">
                <a:solidFill>
                  <a:srgbClr val="666666"/>
                </a:solidFill>
              </a:rPr>
              <a:t>in collaboration with </a:t>
            </a:r>
            <a:r>
              <a:rPr lang="en" sz="2400" dirty="0">
                <a:solidFill>
                  <a:srgbClr val="666666"/>
                </a:solidFill>
              </a:rPr>
              <a:t>LIS)</a:t>
            </a:r>
          </a:p>
          <a:p>
            <a:pPr marL="457200" lvl="0" indent="-381000" rtl="0">
              <a:spcBef>
                <a:spcPts val="0"/>
              </a:spcBef>
              <a:spcAft>
                <a:spcPts val="1000"/>
              </a:spcAft>
              <a:buClr>
                <a:schemeClr val="dk1"/>
              </a:buClr>
              <a:buSzPct val="100000"/>
              <a:buFont typeface="Arial"/>
              <a:buChar char="•"/>
            </a:pPr>
            <a:r>
              <a:rPr lang="en" sz="2400" dirty="0">
                <a:solidFill>
                  <a:schemeClr val="accent6"/>
                </a:solidFill>
              </a:rPr>
              <a:t>BLAST</a:t>
            </a:r>
            <a:r>
              <a:rPr lang="en" sz="2400" dirty="0"/>
              <a:t> </a:t>
            </a:r>
            <a:r>
              <a:rPr lang="en" sz="2400" dirty="0">
                <a:solidFill>
                  <a:srgbClr val="666666"/>
                </a:solidFill>
              </a:rPr>
              <a:t>and</a:t>
            </a:r>
            <a:r>
              <a:rPr lang="en" sz="2400" dirty="0"/>
              <a:t> </a:t>
            </a:r>
            <a:r>
              <a:rPr lang="en" sz="2400" dirty="0">
                <a:solidFill>
                  <a:schemeClr val="accent6"/>
                </a:solidFill>
              </a:rPr>
              <a:t>BLAT</a:t>
            </a:r>
            <a:r>
              <a:rPr lang="en" sz="2400" dirty="0"/>
              <a:t> </a:t>
            </a:r>
            <a:r>
              <a:rPr lang="en" sz="2400" dirty="0">
                <a:solidFill>
                  <a:srgbClr val="666666"/>
                </a:solidFill>
              </a:rPr>
              <a:t>for sequence searching</a:t>
            </a:r>
          </a:p>
          <a:p>
            <a:pPr marL="457200" lvl="0" indent="-381000" rtl="0">
              <a:spcBef>
                <a:spcPts val="0"/>
              </a:spcBef>
              <a:spcAft>
                <a:spcPts val="1000"/>
              </a:spcAft>
              <a:buClr>
                <a:schemeClr val="dk1"/>
              </a:buClr>
              <a:buSzPct val="100000"/>
              <a:buFont typeface="Arial"/>
              <a:buChar char="•"/>
            </a:pPr>
            <a:r>
              <a:rPr lang="en" sz="2400" dirty="0">
                <a:solidFill>
                  <a:schemeClr val="accent6"/>
                </a:solidFill>
              </a:rPr>
              <a:t>Gene search</a:t>
            </a:r>
            <a:r>
              <a:rPr lang="en" sz="2400" dirty="0"/>
              <a:t> </a:t>
            </a:r>
            <a:r>
              <a:rPr lang="en" sz="2400" dirty="0">
                <a:solidFill>
                  <a:srgbClr val="666666"/>
                </a:solidFill>
              </a:rPr>
              <a:t>(developed </a:t>
            </a:r>
            <a:r>
              <a:rPr lang="en-US" sz="2400" dirty="0" smtClean="0">
                <a:solidFill>
                  <a:srgbClr val="666666"/>
                </a:solidFill>
              </a:rPr>
              <a:t>at </a:t>
            </a:r>
            <a:r>
              <a:rPr lang="en" sz="2400" dirty="0" smtClean="0">
                <a:solidFill>
                  <a:srgbClr val="666666"/>
                </a:solidFill>
              </a:rPr>
              <a:t>LIS</a:t>
            </a:r>
            <a:r>
              <a:rPr lang="en" sz="2400" dirty="0">
                <a:solidFill>
                  <a:srgbClr val="666666"/>
                </a:solidFill>
              </a:rPr>
              <a:t>)</a:t>
            </a:r>
          </a:p>
          <a:p>
            <a:pPr marL="457200" lvl="0" indent="-381000">
              <a:spcAft>
                <a:spcPts val="1000"/>
              </a:spcAft>
              <a:buFont typeface="Arial"/>
              <a:buChar char="•"/>
            </a:pPr>
            <a:r>
              <a:rPr lang="en" sz="2400" dirty="0">
                <a:solidFill>
                  <a:schemeClr val="accent6"/>
                </a:solidFill>
              </a:rPr>
              <a:t>Phylogenetic tree viewer</a:t>
            </a:r>
            <a:r>
              <a:rPr lang="en" sz="2400" dirty="0" smtClean="0"/>
              <a:t> </a:t>
            </a:r>
            <a:r>
              <a:rPr lang="en" sz="2400" dirty="0"/>
              <a:t>(</a:t>
            </a:r>
            <a:r>
              <a:rPr lang="en-US" sz="2400" dirty="0"/>
              <a:t>at</a:t>
            </a:r>
            <a:r>
              <a:rPr lang="en" sz="2400" dirty="0"/>
              <a:t> LIS</a:t>
            </a:r>
            <a:r>
              <a:rPr lang="en-US" sz="2400" dirty="0"/>
              <a:t> /</a:t>
            </a:r>
            <a:r>
              <a:rPr lang="en" sz="2400" dirty="0"/>
              <a:t> LegumeInfo.org)</a:t>
            </a:r>
            <a:endParaRPr lang="en" sz="2400" dirty="0">
              <a:solidFill>
                <a:srgbClr val="666666"/>
              </a:solidFill>
            </a:endParaRPr>
          </a:p>
          <a:p>
            <a:pPr marL="457200" lvl="0" indent="-381000" rtl="0">
              <a:spcBef>
                <a:spcPts val="0"/>
              </a:spcBef>
              <a:buClr>
                <a:schemeClr val="dk1"/>
              </a:buClr>
              <a:buSzPct val="100000"/>
              <a:buFont typeface="Arial"/>
              <a:buChar char="•"/>
            </a:pPr>
            <a:r>
              <a:rPr lang="en" sz="2400" b="1" dirty="0">
                <a:solidFill>
                  <a:schemeClr val="accent6"/>
                </a:solidFill>
              </a:rPr>
              <a:t>QTL</a:t>
            </a:r>
            <a:r>
              <a:rPr lang="en" sz="2400" b="1" dirty="0"/>
              <a:t> (in prototype status)</a:t>
            </a:r>
          </a:p>
          <a:p>
            <a:pPr lvl="0" rtl="0">
              <a:spcBef>
                <a:spcPts val="0"/>
              </a:spcBef>
              <a:buNone/>
            </a:pPr>
            <a:endParaRPr sz="600" dirty="0"/>
          </a:p>
          <a:p>
            <a:pPr lvl="0" algn="ctr" rtl="0">
              <a:spcBef>
                <a:spcPts val="0"/>
              </a:spcBef>
              <a:buNone/>
            </a:pPr>
            <a:r>
              <a:rPr lang="en" sz="2400" dirty="0"/>
              <a:t>Will focus on the QTL module.</a:t>
            </a:r>
          </a:p>
          <a:p>
            <a:pPr lvl="0" rtl="0">
              <a:spcBef>
                <a:spcPts val="0"/>
              </a:spcBef>
              <a:buNone/>
            </a:pPr>
            <a:endParaRPr sz="2400" dirty="0"/>
          </a:p>
        </p:txBody>
      </p:sp>
    </p:spTree>
  </p:cSld>
  <p:clrMapOvr>
    <a:masterClrMapping/>
  </p:clrMapOvr>
  <p:transition xmlns:p14="http://schemas.microsoft.com/office/powerpoint/2010/main" spd="slow">
    <p:cut/>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756"/>
        <p:cNvGrpSpPr/>
        <p:nvPr/>
      </p:nvGrpSpPr>
      <p:grpSpPr>
        <a:xfrm>
          <a:off x="0" y="0"/>
          <a:ext cx="0" cy="0"/>
          <a:chOff x="0" y="0"/>
          <a:chExt cx="0" cy="0"/>
        </a:xfrm>
      </p:grpSpPr>
      <p:pic>
        <p:nvPicPr>
          <p:cNvPr id="761" name="Shape 761"/>
          <p:cNvPicPr preferRelativeResize="0"/>
          <p:nvPr/>
        </p:nvPicPr>
        <p:blipFill>
          <a:blip r:embed="rId3">
            <a:alphaModFix/>
          </a:blip>
          <a:stretch>
            <a:fillRect/>
          </a:stretch>
        </p:blipFill>
        <p:spPr>
          <a:xfrm>
            <a:off x="210700" y="1926525"/>
            <a:ext cx="8653507" cy="4931474"/>
          </a:xfrm>
          <a:prstGeom prst="rect">
            <a:avLst/>
          </a:prstGeom>
          <a:noFill/>
          <a:ln>
            <a:noFill/>
          </a:ln>
        </p:spPr>
      </p:pic>
      <p:sp>
        <p:nvSpPr>
          <p:cNvPr id="758" name="Shape 758"/>
          <p:cNvSpPr txBox="1"/>
          <p:nvPr/>
        </p:nvSpPr>
        <p:spPr>
          <a:xfrm>
            <a:off x="1243832" y="1470630"/>
            <a:ext cx="3078600" cy="861534"/>
          </a:xfrm>
          <a:prstGeom prst="rect">
            <a:avLst/>
          </a:prstGeom>
          <a:noFill/>
          <a:ln>
            <a:noFill/>
          </a:ln>
        </p:spPr>
        <p:txBody>
          <a:bodyPr lIns="91425" tIns="91425" rIns="91425" bIns="91425" anchor="t" anchorCtr="0">
            <a:noAutofit/>
          </a:bodyPr>
          <a:lstStyle/>
          <a:p>
            <a:pPr lvl="0"/>
            <a:r>
              <a:rPr lang="en" sz="2400" i="1" dirty="0"/>
              <a:t>Scott </a:t>
            </a:r>
            <a:r>
              <a:rPr lang="en" sz="2400" i="1" dirty="0" smtClean="0"/>
              <a:t>Kalberer </a:t>
            </a:r>
            <a:r>
              <a:rPr lang="en" sz="2400" i="1" dirty="0"/>
              <a:t>–</a:t>
            </a:r>
            <a:r>
              <a:rPr lang="en-US" sz="2400" i="1" dirty="0"/>
              <a:t> </a:t>
            </a:r>
            <a:r>
              <a:rPr lang="en" sz="2400" i="1" dirty="0" smtClean="0"/>
              <a:t>Curator</a:t>
            </a:r>
            <a:endParaRPr lang="en" sz="2400" i="1" dirty="0"/>
          </a:p>
        </p:txBody>
      </p:sp>
      <p:pic>
        <p:nvPicPr>
          <p:cNvPr id="759" name="Shape 759"/>
          <p:cNvPicPr preferRelativeResize="0"/>
          <p:nvPr/>
        </p:nvPicPr>
        <p:blipFill>
          <a:blip r:embed="rId4">
            <a:alphaModFix/>
          </a:blip>
          <a:stretch>
            <a:fillRect/>
          </a:stretch>
        </p:blipFill>
        <p:spPr>
          <a:xfrm>
            <a:off x="330200" y="1500564"/>
            <a:ext cx="812032" cy="1129111"/>
          </a:xfrm>
          <a:prstGeom prst="rect">
            <a:avLst/>
          </a:prstGeom>
          <a:noFill/>
          <a:ln>
            <a:noFill/>
          </a:ln>
        </p:spPr>
      </p:pic>
      <p:pic>
        <p:nvPicPr>
          <p:cNvPr id="760" name="Shape 760"/>
          <p:cNvPicPr preferRelativeResize="0"/>
          <p:nvPr/>
        </p:nvPicPr>
        <p:blipFill>
          <a:blip r:embed="rId5">
            <a:alphaModFix/>
          </a:blip>
          <a:stretch>
            <a:fillRect/>
          </a:stretch>
        </p:blipFill>
        <p:spPr>
          <a:xfrm>
            <a:off x="4682453" y="1131837"/>
            <a:ext cx="953896" cy="1002134"/>
          </a:xfrm>
          <a:prstGeom prst="rect">
            <a:avLst/>
          </a:prstGeom>
          <a:noFill/>
          <a:ln>
            <a:noFill/>
          </a:ln>
        </p:spPr>
      </p:pic>
      <p:sp>
        <p:nvSpPr>
          <p:cNvPr id="757" name="Shape 757"/>
          <p:cNvSpPr txBox="1">
            <a:spLocks noGrp="1"/>
          </p:cNvSpPr>
          <p:nvPr>
            <p:ph type="body" idx="1"/>
          </p:nvPr>
        </p:nvSpPr>
        <p:spPr>
          <a:xfrm>
            <a:off x="210700" y="146064"/>
            <a:ext cx="8526507" cy="1354500"/>
          </a:xfrm>
          <a:prstGeom prst="rect">
            <a:avLst/>
          </a:prstGeom>
        </p:spPr>
        <p:txBody>
          <a:bodyPr lIns="91425" tIns="91425" rIns="91425" bIns="91425" anchor="t" anchorCtr="0">
            <a:noAutofit/>
          </a:bodyPr>
          <a:lstStyle/>
          <a:p>
            <a:pPr lvl="0" rtl="0">
              <a:spcBef>
                <a:spcPts val="0"/>
              </a:spcBef>
              <a:buNone/>
            </a:pPr>
            <a:r>
              <a:rPr lang="en" sz="2400" dirty="0" smtClean="0"/>
              <a:t>QTL </a:t>
            </a:r>
            <a:r>
              <a:rPr lang="en" sz="2400" dirty="0"/>
              <a:t>data is </a:t>
            </a:r>
            <a:r>
              <a:rPr lang="en-US" sz="2400" dirty="0" smtClean="0"/>
              <a:t>complex and highly </a:t>
            </a:r>
            <a:r>
              <a:rPr lang="en" sz="2400" dirty="0" smtClean="0"/>
              <a:t>interconnected</a:t>
            </a:r>
            <a:r>
              <a:rPr lang="en-US" sz="2400" dirty="0" smtClean="0"/>
              <a:t>. We are trying to integrate across many data types and studies, and make it all more accessible.</a:t>
            </a:r>
            <a:endParaRPr lang="en" sz="2400" dirty="0"/>
          </a:p>
          <a:p>
            <a:pPr lvl="0" rtl="0">
              <a:spcBef>
                <a:spcPts val="0"/>
              </a:spcBef>
              <a:buNone/>
            </a:pPr>
            <a:endParaRPr sz="2400" dirty="0"/>
          </a:p>
        </p:txBody>
      </p:sp>
      <p:sp>
        <p:nvSpPr>
          <p:cNvPr id="2" name="Rectangle 1"/>
          <p:cNvSpPr/>
          <p:nvPr/>
        </p:nvSpPr>
        <p:spPr>
          <a:xfrm>
            <a:off x="5778107" y="1131836"/>
            <a:ext cx="3086100" cy="1200328"/>
          </a:xfrm>
          <a:prstGeom prst="rect">
            <a:avLst/>
          </a:prstGeom>
        </p:spPr>
        <p:txBody>
          <a:bodyPr wrap="square">
            <a:spAutoFit/>
          </a:bodyPr>
          <a:lstStyle/>
          <a:p>
            <a:pPr lvl="0"/>
            <a:r>
              <a:rPr lang="en" sz="2400" i="1" dirty="0"/>
              <a:t>Jugpreet Singh – Postdoc</a:t>
            </a:r>
          </a:p>
          <a:p>
            <a:pPr lvl="0"/>
            <a:endParaRPr lang="en" sz="2400" i="1" dirty="0"/>
          </a:p>
        </p:txBody>
      </p:sp>
    </p:spTree>
  </p:cSld>
  <p:clrMapOvr>
    <a:masterClrMapping/>
  </p:clrMapOvr>
  <p:transition xmlns:p14="http://schemas.microsoft.com/office/powerpoint/2010/main" spd="slow">
    <p:cu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Shape 113"/>
          <p:cNvSpPr txBox="1">
            <a:spLocks noGrp="1"/>
          </p:cNvSpPr>
          <p:nvPr>
            <p:ph type="body" idx="1"/>
          </p:nvPr>
        </p:nvSpPr>
        <p:spPr>
          <a:xfrm>
            <a:off x="287075" y="137275"/>
            <a:ext cx="8689199" cy="1840499"/>
          </a:xfrm>
          <a:prstGeom prst="rect">
            <a:avLst/>
          </a:prstGeom>
        </p:spPr>
        <p:txBody>
          <a:bodyPr lIns="91425" tIns="91425" rIns="91425" bIns="91425" anchor="t" anchorCtr="0">
            <a:noAutofit/>
          </a:bodyPr>
          <a:lstStyle/>
          <a:p>
            <a:pPr lvl="0" rtl="0">
              <a:spcBef>
                <a:spcPts val="0"/>
              </a:spcBef>
              <a:buNone/>
            </a:pPr>
            <a:r>
              <a:rPr lang="en-US" sz="2400" dirty="0" smtClean="0"/>
              <a:t>The</a:t>
            </a:r>
            <a:r>
              <a:rPr lang="en" sz="2400" dirty="0" smtClean="0"/>
              <a:t> </a:t>
            </a:r>
            <a:r>
              <a:rPr lang="en" sz="2400" i="1" dirty="0"/>
              <a:t>A. duranensis</a:t>
            </a:r>
            <a:r>
              <a:rPr lang="en" sz="2400" dirty="0"/>
              <a:t> and </a:t>
            </a:r>
            <a:r>
              <a:rPr lang="en" sz="2400" i="1" dirty="0"/>
              <a:t>A. ipaensis</a:t>
            </a:r>
            <a:r>
              <a:rPr lang="en" sz="2400" dirty="0"/>
              <a:t> </a:t>
            </a:r>
            <a:r>
              <a:rPr lang="en-US" sz="2400" dirty="0" smtClean="0"/>
              <a:t>genomes are available ...</a:t>
            </a:r>
            <a:endParaRPr lang="en" sz="2400" dirty="0"/>
          </a:p>
          <a:p>
            <a:pPr lvl="0" rtl="0">
              <a:spcBef>
                <a:spcPts val="0"/>
              </a:spcBef>
              <a:buNone/>
            </a:pPr>
            <a:r>
              <a:rPr lang="en-US" sz="2400" dirty="0"/>
              <a:t>and big</a:t>
            </a:r>
            <a:r>
              <a:rPr lang="en" sz="2400" dirty="0"/>
              <a:t>: 1.1 and 1.4 billion bases; ~100 million / chrom.</a:t>
            </a:r>
          </a:p>
        </p:txBody>
      </p:sp>
      <p:pic>
        <p:nvPicPr>
          <p:cNvPr id="114" name="Shape 114"/>
          <p:cNvPicPr preferRelativeResize="0"/>
          <p:nvPr/>
        </p:nvPicPr>
        <p:blipFill>
          <a:blip r:embed="rId3">
            <a:alphaModFix/>
          </a:blip>
          <a:stretch>
            <a:fillRect/>
          </a:stretch>
        </p:blipFill>
        <p:spPr>
          <a:xfrm>
            <a:off x="1166187" y="1196912"/>
            <a:ext cx="6543675" cy="5095875"/>
          </a:xfrm>
          <a:prstGeom prst="rect">
            <a:avLst/>
          </a:prstGeom>
          <a:noFill/>
          <a:ln>
            <a:noFill/>
          </a:ln>
        </p:spPr>
      </p:pic>
      <p:sp>
        <p:nvSpPr>
          <p:cNvPr id="115" name="Shape 115"/>
          <p:cNvSpPr txBox="1"/>
          <p:nvPr/>
        </p:nvSpPr>
        <p:spPr>
          <a:xfrm rot="-5400000">
            <a:off x="-336499" y="3462262"/>
            <a:ext cx="2440199" cy="565200"/>
          </a:xfrm>
          <a:prstGeom prst="rect">
            <a:avLst/>
          </a:prstGeom>
          <a:noFill/>
          <a:ln>
            <a:noFill/>
          </a:ln>
        </p:spPr>
        <p:txBody>
          <a:bodyPr lIns="91425" tIns="91425" rIns="91425" bIns="91425" anchor="ctr" anchorCtr="0">
            <a:noAutofit/>
          </a:bodyPr>
          <a:lstStyle/>
          <a:p>
            <a:pPr lvl="0" rtl="0">
              <a:spcBef>
                <a:spcPts val="0"/>
              </a:spcBef>
              <a:buNone/>
            </a:pPr>
            <a:r>
              <a:rPr lang="en" sz="1800"/>
              <a:t>Ara. duranensis A01</a:t>
            </a:r>
          </a:p>
        </p:txBody>
      </p:sp>
      <p:sp>
        <p:nvSpPr>
          <p:cNvPr id="116" name="Shape 116"/>
          <p:cNvSpPr txBox="1"/>
          <p:nvPr/>
        </p:nvSpPr>
        <p:spPr>
          <a:xfrm>
            <a:off x="3721800" y="6164075"/>
            <a:ext cx="2048099" cy="565200"/>
          </a:xfrm>
          <a:prstGeom prst="rect">
            <a:avLst/>
          </a:prstGeom>
          <a:noFill/>
          <a:ln>
            <a:noFill/>
          </a:ln>
        </p:spPr>
        <p:txBody>
          <a:bodyPr lIns="91425" tIns="91425" rIns="91425" bIns="91425" anchor="ctr" anchorCtr="0">
            <a:noAutofit/>
          </a:bodyPr>
          <a:lstStyle/>
          <a:p>
            <a:pPr lvl="0" rtl="0">
              <a:spcBef>
                <a:spcPts val="0"/>
              </a:spcBef>
              <a:buNone/>
            </a:pPr>
            <a:r>
              <a:rPr lang="en" sz="1800"/>
              <a:t>Ara. ipaensis B01</a:t>
            </a:r>
          </a:p>
        </p:txBody>
      </p:sp>
    </p:spTree>
  </p:cSld>
  <p:clrMapOvr>
    <a:masterClrMapping/>
  </p:clrMapOvr>
  <p:transition xmlns:p14="http://schemas.microsoft.com/office/powerpoint/2010/main" spd="slow">
    <p:cut/>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765"/>
        <p:cNvGrpSpPr/>
        <p:nvPr/>
      </p:nvGrpSpPr>
      <p:grpSpPr>
        <a:xfrm>
          <a:off x="0" y="0"/>
          <a:ext cx="0" cy="0"/>
          <a:chOff x="0" y="0"/>
          <a:chExt cx="0" cy="0"/>
        </a:xfrm>
      </p:grpSpPr>
      <p:pic>
        <p:nvPicPr>
          <p:cNvPr id="766" name="Shape 766"/>
          <p:cNvPicPr preferRelativeResize="0"/>
          <p:nvPr/>
        </p:nvPicPr>
        <p:blipFill>
          <a:blip r:embed="rId3">
            <a:alphaModFix/>
          </a:blip>
          <a:stretch>
            <a:fillRect/>
          </a:stretch>
        </p:blipFill>
        <p:spPr>
          <a:xfrm>
            <a:off x="0" y="1151703"/>
            <a:ext cx="9143999" cy="5129242"/>
          </a:xfrm>
          <a:prstGeom prst="rect">
            <a:avLst/>
          </a:prstGeom>
          <a:noFill/>
          <a:ln w="19050" cap="flat">
            <a:solidFill>
              <a:srgbClr val="4C1130"/>
            </a:solidFill>
            <a:prstDash val="solid"/>
            <a:round/>
            <a:headEnd type="none" w="med" len="med"/>
            <a:tailEnd type="none" w="med" len="med"/>
          </a:ln>
        </p:spPr>
      </p:pic>
      <p:sp>
        <p:nvSpPr>
          <p:cNvPr id="767" name="Shape 767"/>
          <p:cNvSpPr/>
          <p:nvPr/>
        </p:nvSpPr>
        <p:spPr>
          <a:xfrm>
            <a:off x="210700" y="3455775"/>
            <a:ext cx="1760100" cy="642000"/>
          </a:xfrm>
          <a:prstGeom prst="roundRect">
            <a:avLst>
              <a:gd name="adj" fmla="val 16667"/>
            </a:avLst>
          </a:prstGeom>
          <a:noFill/>
          <a:ln w="19050" cap="flat">
            <a:solidFill>
              <a:srgbClr val="CC0000"/>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768" name="Shape 768"/>
          <p:cNvSpPr/>
          <p:nvPr/>
        </p:nvSpPr>
        <p:spPr>
          <a:xfrm>
            <a:off x="989200" y="2816150"/>
            <a:ext cx="708000" cy="194400"/>
          </a:xfrm>
          <a:prstGeom prst="roundRect">
            <a:avLst>
              <a:gd name="adj" fmla="val 16667"/>
            </a:avLst>
          </a:prstGeom>
          <a:noFill/>
          <a:ln w="19050" cap="flat">
            <a:solidFill>
              <a:srgbClr val="CC0000"/>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769" name="Shape 769"/>
          <p:cNvSpPr txBox="1"/>
          <p:nvPr/>
        </p:nvSpPr>
        <p:spPr>
          <a:xfrm>
            <a:off x="210700" y="275900"/>
            <a:ext cx="6011399" cy="642000"/>
          </a:xfrm>
          <a:prstGeom prst="rect">
            <a:avLst/>
          </a:prstGeom>
          <a:noFill/>
          <a:ln>
            <a:noFill/>
          </a:ln>
        </p:spPr>
        <p:txBody>
          <a:bodyPr lIns="91425" tIns="91425" rIns="91425" bIns="91425" anchor="t" anchorCtr="0">
            <a:noAutofit/>
          </a:bodyPr>
          <a:lstStyle/>
          <a:p>
            <a:pPr lvl="0" rtl="0">
              <a:spcBef>
                <a:spcPts val="0"/>
              </a:spcBef>
              <a:buNone/>
            </a:pPr>
            <a:r>
              <a:rPr lang="en" sz="3000" b="1"/>
              <a:t>Finding the QTL data</a:t>
            </a:r>
          </a:p>
          <a:p>
            <a:pPr lvl="0" rtl="0">
              <a:spcBef>
                <a:spcPts val="0"/>
              </a:spcBef>
              <a:buNone/>
            </a:pPr>
            <a:endParaRPr sz="1800"/>
          </a:p>
          <a:p>
            <a:pPr lvl="0" rtl="0">
              <a:spcBef>
                <a:spcPts val="0"/>
              </a:spcBef>
              <a:buNone/>
            </a:pPr>
            <a:endParaRPr sz="1200"/>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1000"/>
                                        <p:tgtEl>
                                          <p:spTgt spid="768"/>
                                        </p:tgtEl>
                                      </p:cBhvr>
                                    </p:animEffect>
                                    <p:set>
                                      <p:cBhvr>
                                        <p:cTn id="7" dur="1" fill="hold">
                                          <p:stCondLst>
                                            <p:cond delay="1000"/>
                                          </p:stCondLst>
                                        </p:cTn>
                                        <p:tgtEl>
                                          <p:spTgt spid="76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773"/>
        <p:cNvGrpSpPr/>
        <p:nvPr/>
      </p:nvGrpSpPr>
      <p:grpSpPr>
        <a:xfrm>
          <a:off x="0" y="0"/>
          <a:ext cx="0" cy="0"/>
          <a:chOff x="0" y="0"/>
          <a:chExt cx="0" cy="0"/>
        </a:xfrm>
      </p:grpSpPr>
      <p:pic>
        <p:nvPicPr>
          <p:cNvPr id="774" name="Shape 774"/>
          <p:cNvPicPr preferRelativeResize="0"/>
          <p:nvPr/>
        </p:nvPicPr>
        <p:blipFill>
          <a:blip r:embed="rId3">
            <a:alphaModFix/>
          </a:blip>
          <a:stretch>
            <a:fillRect/>
          </a:stretch>
        </p:blipFill>
        <p:spPr>
          <a:xfrm>
            <a:off x="461525" y="990662"/>
            <a:ext cx="8065250" cy="4876675"/>
          </a:xfrm>
          <a:prstGeom prst="rect">
            <a:avLst/>
          </a:prstGeom>
          <a:noFill/>
          <a:ln w="19050" cap="flat">
            <a:solidFill>
              <a:srgbClr val="4C1130"/>
            </a:solidFill>
            <a:prstDash val="solid"/>
            <a:round/>
            <a:headEnd type="none" w="med" len="med"/>
            <a:tailEnd type="none" w="med" len="med"/>
          </a:ln>
        </p:spPr>
      </p:pic>
      <p:sp>
        <p:nvSpPr>
          <p:cNvPr id="775" name="Shape 775"/>
          <p:cNvSpPr txBox="1"/>
          <p:nvPr/>
        </p:nvSpPr>
        <p:spPr>
          <a:xfrm>
            <a:off x="210700" y="275900"/>
            <a:ext cx="6011399" cy="605100"/>
          </a:xfrm>
          <a:prstGeom prst="rect">
            <a:avLst/>
          </a:prstGeom>
          <a:noFill/>
          <a:ln>
            <a:noFill/>
          </a:ln>
        </p:spPr>
        <p:txBody>
          <a:bodyPr lIns="91425" tIns="91425" rIns="91425" bIns="91425" anchor="t" anchorCtr="0">
            <a:noAutofit/>
          </a:bodyPr>
          <a:lstStyle/>
          <a:p>
            <a:pPr lvl="0" rtl="0">
              <a:spcBef>
                <a:spcPts val="0"/>
              </a:spcBef>
              <a:buNone/>
            </a:pPr>
            <a:r>
              <a:rPr lang="en" sz="3000" b="1"/>
              <a:t>QTL overview page</a:t>
            </a:r>
          </a:p>
          <a:p>
            <a:pPr lvl="0" rtl="0">
              <a:spcBef>
                <a:spcPts val="0"/>
              </a:spcBef>
              <a:buNone/>
            </a:pPr>
            <a:endParaRPr sz="1800"/>
          </a:p>
          <a:p>
            <a:pPr lvl="0" rtl="0">
              <a:spcBef>
                <a:spcPts val="0"/>
              </a:spcBef>
              <a:buNone/>
            </a:pPr>
            <a:endParaRPr sz="1200"/>
          </a:p>
        </p:txBody>
      </p:sp>
      <p:sp>
        <p:nvSpPr>
          <p:cNvPr id="776" name="Shape 776"/>
          <p:cNvSpPr/>
          <p:nvPr/>
        </p:nvSpPr>
        <p:spPr>
          <a:xfrm>
            <a:off x="2153225" y="3331800"/>
            <a:ext cx="330300" cy="194400"/>
          </a:xfrm>
          <a:prstGeom prst="roundRect">
            <a:avLst>
              <a:gd name="adj" fmla="val 16667"/>
            </a:avLst>
          </a:prstGeom>
          <a:noFill/>
          <a:ln w="19050" cap="flat">
            <a:solidFill>
              <a:srgbClr val="CC0000"/>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76"/>
                                        </p:tgtEl>
                                        <p:attrNameLst>
                                          <p:attrName>style.visibility</p:attrName>
                                        </p:attrNameLst>
                                      </p:cBhvr>
                                      <p:to>
                                        <p:strVal val="visible"/>
                                      </p:to>
                                    </p:set>
                                    <p:animEffect transition="in" filter="fade">
                                      <p:cBhvr>
                                        <p:cTn id="7" dur="1000"/>
                                        <p:tgtEl>
                                          <p:spTgt spid="7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780"/>
        <p:cNvGrpSpPr/>
        <p:nvPr/>
      </p:nvGrpSpPr>
      <p:grpSpPr>
        <a:xfrm>
          <a:off x="0" y="0"/>
          <a:ext cx="0" cy="0"/>
          <a:chOff x="0" y="0"/>
          <a:chExt cx="0" cy="0"/>
        </a:xfrm>
      </p:grpSpPr>
      <p:pic>
        <p:nvPicPr>
          <p:cNvPr id="781" name="Shape 781"/>
          <p:cNvPicPr preferRelativeResize="0"/>
          <p:nvPr/>
        </p:nvPicPr>
        <p:blipFill>
          <a:blip r:embed="rId3">
            <a:alphaModFix/>
          </a:blip>
          <a:stretch>
            <a:fillRect/>
          </a:stretch>
        </p:blipFill>
        <p:spPr>
          <a:xfrm>
            <a:off x="630100" y="1816050"/>
            <a:ext cx="7745249" cy="4903274"/>
          </a:xfrm>
          <a:prstGeom prst="rect">
            <a:avLst/>
          </a:prstGeom>
          <a:noFill/>
          <a:ln w="19050" cap="flat">
            <a:solidFill>
              <a:srgbClr val="4C1130"/>
            </a:solidFill>
            <a:prstDash val="solid"/>
            <a:round/>
            <a:headEnd type="none" w="med" len="med"/>
            <a:tailEnd type="none" w="med" len="med"/>
          </a:ln>
        </p:spPr>
      </p:pic>
      <p:sp>
        <p:nvSpPr>
          <p:cNvPr id="782" name="Shape 782"/>
          <p:cNvSpPr/>
          <p:nvPr/>
        </p:nvSpPr>
        <p:spPr>
          <a:xfrm>
            <a:off x="1963400" y="6094000"/>
            <a:ext cx="1238700" cy="272400"/>
          </a:xfrm>
          <a:prstGeom prst="roundRect">
            <a:avLst>
              <a:gd name="adj" fmla="val 16667"/>
            </a:avLst>
          </a:prstGeom>
          <a:noFill/>
          <a:ln w="19050" cap="flat">
            <a:solidFill>
              <a:srgbClr val="CC0000"/>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783" name="Shape 783"/>
          <p:cNvSpPr txBox="1"/>
          <p:nvPr/>
        </p:nvSpPr>
        <p:spPr>
          <a:xfrm>
            <a:off x="210700" y="266550"/>
            <a:ext cx="8552300" cy="1349099"/>
          </a:xfrm>
          <a:prstGeom prst="rect">
            <a:avLst/>
          </a:prstGeom>
          <a:noFill/>
          <a:ln>
            <a:noFill/>
          </a:ln>
        </p:spPr>
        <p:txBody>
          <a:bodyPr lIns="91425" tIns="91425" rIns="91425" bIns="91425" anchor="t" anchorCtr="0">
            <a:noAutofit/>
          </a:bodyPr>
          <a:lstStyle/>
          <a:p>
            <a:pPr rtl="0">
              <a:spcBef>
                <a:spcPts val="0"/>
              </a:spcBef>
              <a:spcAft>
                <a:spcPts val="1000"/>
              </a:spcAft>
              <a:buNone/>
            </a:pPr>
            <a:r>
              <a:rPr lang="en" sz="3000" b="1" dirty="0"/>
              <a:t>QTL Search Page</a:t>
            </a:r>
          </a:p>
          <a:p>
            <a:pPr lvl="0" rtl="0">
              <a:spcBef>
                <a:spcPts val="0"/>
              </a:spcBef>
              <a:buNone/>
            </a:pPr>
            <a:r>
              <a:rPr lang="en" sz="2400" dirty="0"/>
              <a:t>NOTE: QTL views are under </a:t>
            </a:r>
            <a:r>
              <a:rPr lang="en" sz="2400" dirty="0" smtClean="0"/>
              <a:t>development </a:t>
            </a:r>
            <a:r>
              <a:rPr lang="en" sz="2400" dirty="0"/>
              <a:t>and </a:t>
            </a:r>
            <a:r>
              <a:rPr lang="en" sz="2400" b="1" dirty="0"/>
              <a:t>will</a:t>
            </a:r>
            <a:r>
              <a:rPr lang="en" sz="2400" dirty="0"/>
              <a:t> change.</a:t>
            </a:r>
          </a:p>
          <a:p>
            <a:pPr lvl="0" rtl="0">
              <a:spcBef>
                <a:spcPts val="0"/>
              </a:spcBef>
              <a:buNone/>
            </a:pPr>
            <a:endParaRPr sz="1800" dirty="0"/>
          </a:p>
          <a:p>
            <a:pPr lvl="0" rtl="0">
              <a:spcBef>
                <a:spcPts val="0"/>
              </a:spcBef>
              <a:buNone/>
            </a:pPr>
            <a:endParaRPr sz="1200" dirty="0"/>
          </a:p>
        </p:txBody>
      </p:sp>
      <p:cxnSp>
        <p:nvCxnSpPr>
          <p:cNvPr id="784" name="Shape 784"/>
          <p:cNvCxnSpPr/>
          <p:nvPr/>
        </p:nvCxnSpPr>
        <p:spPr>
          <a:xfrm flipH="1">
            <a:off x="2550224" y="5440900"/>
            <a:ext cx="592200" cy="653100"/>
          </a:xfrm>
          <a:prstGeom prst="straightConnector1">
            <a:avLst/>
          </a:prstGeom>
          <a:noFill/>
          <a:ln w="28575" cap="flat">
            <a:solidFill>
              <a:srgbClr val="990000"/>
            </a:solidFill>
            <a:prstDash val="solid"/>
            <a:round/>
            <a:headEnd type="none" w="lg" len="lg"/>
            <a:tailEnd type="triangle" w="lg" len="lg"/>
          </a:ln>
        </p:spPr>
      </p:cxnSp>
      <p:sp>
        <p:nvSpPr>
          <p:cNvPr id="785" name="Shape 785"/>
          <p:cNvSpPr/>
          <p:nvPr/>
        </p:nvSpPr>
        <p:spPr>
          <a:xfrm>
            <a:off x="724700" y="2818700"/>
            <a:ext cx="7023600" cy="752700"/>
          </a:xfrm>
          <a:prstGeom prst="roundRect">
            <a:avLst>
              <a:gd name="adj" fmla="val 16667"/>
            </a:avLst>
          </a:prstGeom>
          <a:noFill/>
          <a:ln w="19050" cap="flat">
            <a:solidFill>
              <a:srgbClr val="CC0000"/>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1000"/>
                                        <p:tgtEl>
                                          <p:spTgt spid="785"/>
                                        </p:tgtEl>
                                      </p:cBhvr>
                                    </p:animEffect>
                                    <p:set>
                                      <p:cBhvr>
                                        <p:cTn id="7" dur="1" fill="hold">
                                          <p:stCondLst>
                                            <p:cond delay="1000"/>
                                          </p:stCondLst>
                                        </p:cTn>
                                        <p:tgtEl>
                                          <p:spTgt spid="785"/>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784"/>
                                        </p:tgtEl>
                                        <p:attrNameLst>
                                          <p:attrName>style.visibility</p:attrName>
                                        </p:attrNameLst>
                                      </p:cBhvr>
                                      <p:to>
                                        <p:strVal val="visible"/>
                                      </p:to>
                                    </p:set>
                                    <p:animEffect transition="in" filter="fade">
                                      <p:cBhvr>
                                        <p:cTn id="10" dur="1000"/>
                                        <p:tgtEl>
                                          <p:spTgt spid="784"/>
                                        </p:tgtEl>
                                      </p:cBhvr>
                                    </p:animEffect>
                                  </p:childTnLst>
                                </p:cTn>
                              </p:par>
                              <p:par>
                                <p:cTn id="11" presetID="10" presetClass="entr" presetSubtype="0" fill="hold" nodeType="withEffect">
                                  <p:stCondLst>
                                    <p:cond delay="0"/>
                                  </p:stCondLst>
                                  <p:childTnLst>
                                    <p:set>
                                      <p:cBhvr>
                                        <p:cTn id="12" dur="1" fill="hold">
                                          <p:stCondLst>
                                            <p:cond delay="0"/>
                                          </p:stCondLst>
                                        </p:cTn>
                                        <p:tgtEl>
                                          <p:spTgt spid="782"/>
                                        </p:tgtEl>
                                        <p:attrNameLst>
                                          <p:attrName>style.visibility</p:attrName>
                                        </p:attrNameLst>
                                      </p:cBhvr>
                                      <p:to>
                                        <p:strVal val="visible"/>
                                      </p:to>
                                    </p:set>
                                    <p:animEffect transition="in" filter="fade">
                                      <p:cBhvr>
                                        <p:cTn id="13" dur="1000"/>
                                        <p:tgtEl>
                                          <p:spTgt spid="7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789"/>
        <p:cNvGrpSpPr/>
        <p:nvPr/>
      </p:nvGrpSpPr>
      <p:grpSpPr>
        <a:xfrm>
          <a:off x="0" y="0"/>
          <a:ext cx="0" cy="0"/>
          <a:chOff x="0" y="0"/>
          <a:chExt cx="0" cy="0"/>
        </a:xfrm>
      </p:grpSpPr>
      <p:pic>
        <p:nvPicPr>
          <p:cNvPr id="790" name="Shape 790"/>
          <p:cNvPicPr preferRelativeResize="0"/>
          <p:nvPr/>
        </p:nvPicPr>
        <p:blipFill>
          <a:blip r:embed="rId3">
            <a:alphaModFix/>
          </a:blip>
          <a:stretch>
            <a:fillRect/>
          </a:stretch>
        </p:blipFill>
        <p:spPr>
          <a:xfrm>
            <a:off x="1238875" y="1095200"/>
            <a:ext cx="6666251" cy="5239599"/>
          </a:xfrm>
          <a:prstGeom prst="rect">
            <a:avLst/>
          </a:prstGeom>
          <a:noFill/>
          <a:ln w="19050" cap="flat">
            <a:solidFill>
              <a:srgbClr val="4C1130"/>
            </a:solidFill>
            <a:prstDash val="solid"/>
            <a:round/>
            <a:headEnd type="none" w="med" len="med"/>
            <a:tailEnd type="none" w="med" len="med"/>
          </a:ln>
        </p:spPr>
      </p:pic>
      <p:sp>
        <p:nvSpPr>
          <p:cNvPr id="791" name="Shape 791"/>
          <p:cNvSpPr/>
          <p:nvPr/>
        </p:nvSpPr>
        <p:spPr>
          <a:xfrm>
            <a:off x="1303100" y="2054450"/>
            <a:ext cx="708000" cy="194400"/>
          </a:xfrm>
          <a:prstGeom prst="roundRect">
            <a:avLst>
              <a:gd name="adj" fmla="val 16667"/>
            </a:avLst>
          </a:prstGeom>
          <a:noFill/>
          <a:ln w="19050" cap="flat">
            <a:solidFill>
              <a:srgbClr val="CC0000"/>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792" name="Shape 792"/>
          <p:cNvSpPr txBox="1"/>
          <p:nvPr/>
        </p:nvSpPr>
        <p:spPr>
          <a:xfrm>
            <a:off x="210700" y="275900"/>
            <a:ext cx="6011399" cy="819299"/>
          </a:xfrm>
          <a:prstGeom prst="rect">
            <a:avLst/>
          </a:prstGeom>
          <a:noFill/>
          <a:ln>
            <a:noFill/>
          </a:ln>
        </p:spPr>
        <p:txBody>
          <a:bodyPr lIns="91425" tIns="91425" rIns="91425" bIns="91425" anchor="t" anchorCtr="0">
            <a:noAutofit/>
          </a:bodyPr>
          <a:lstStyle/>
          <a:p>
            <a:pPr lvl="0" rtl="0">
              <a:spcBef>
                <a:spcPts val="0"/>
              </a:spcBef>
              <a:buNone/>
            </a:pPr>
            <a:r>
              <a:rPr lang="en" sz="2400" b="1"/>
              <a:t>QTL record page - overview section</a:t>
            </a:r>
          </a:p>
          <a:p>
            <a:pPr lvl="0" rtl="0">
              <a:spcBef>
                <a:spcPts val="0"/>
              </a:spcBef>
              <a:buNone/>
            </a:pPr>
            <a:endParaRPr sz="1800"/>
          </a:p>
          <a:p>
            <a:pPr lvl="0" rtl="0">
              <a:spcBef>
                <a:spcPts val="0"/>
              </a:spcBef>
              <a:buNone/>
            </a:pPr>
            <a:endParaRPr sz="1200"/>
          </a:p>
        </p:txBody>
      </p:sp>
      <p:cxnSp>
        <p:nvCxnSpPr>
          <p:cNvPr id="793" name="Shape 793"/>
          <p:cNvCxnSpPr/>
          <p:nvPr/>
        </p:nvCxnSpPr>
        <p:spPr>
          <a:xfrm rot="10800000" flipH="1">
            <a:off x="754775" y="2160000"/>
            <a:ext cx="548399" cy="533099"/>
          </a:xfrm>
          <a:prstGeom prst="straightConnector1">
            <a:avLst/>
          </a:prstGeom>
          <a:noFill/>
          <a:ln w="28575" cap="flat">
            <a:solidFill>
              <a:srgbClr val="990000"/>
            </a:solidFill>
            <a:prstDash val="solid"/>
            <a:round/>
            <a:headEnd type="none" w="lg" len="lg"/>
            <a:tailEnd type="triangle" w="lg" len="lg"/>
          </a:ln>
        </p:spPr>
      </p:cxnSp>
    </p:spTree>
  </p:cSld>
  <p:clrMapOvr>
    <a:masterClrMapping/>
  </p:clrMapOvr>
  <p:transition xmlns:p14="http://schemas.microsoft.com/office/powerpoint/2010/main" spd="slow">
    <p:cut/>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797"/>
        <p:cNvGrpSpPr/>
        <p:nvPr/>
      </p:nvGrpSpPr>
      <p:grpSpPr>
        <a:xfrm>
          <a:off x="0" y="0"/>
          <a:ext cx="0" cy="0"/>
          <a:chOff x="0" y="0"/>
          <a:chExt cx="0" cy="0"/>
        </a:xfrm>
      </p:grpSpPr>
      <p:pic>
        <p:nvPicPr>
          <p:cNvPr id="798" name="Shape 798"/>
          <p:cNvPicPr preferRelativeResize="0"/>
          <p:nvPr/>
        </p:nvPicPr>
        <p:blipFill>
          <a:blip r:embed="rId3">
            <a:alphaModFix/>
          </a:blip>
          <a:stretch>
            <a:fillRect/>
          </a:stretch>
        </p:blipFill>
        <p:spPr>
          <a:xfrm>
            <a:off x="641675" y="1324425"/>
            <a:ext cx="7860650" cy="3499499"/>
          </a:xfrm>
          <a:prstGeom prst="rect">
            <a:avLst/>
          </a:prstGeom>
          <a:noFill/>
          <a:ln w="19050" cap="flat">
            <a:solidFill>
              <a:srgbClr val="4C1130"/>
            </a:solidFill>
            <a:prstDash val="solid"/>
            <a:round/>
            <a:headEnd type="none" w="med" len="med"/>
            <a:tailEnd type="none" w="med" len="med"/>
          </a:ln>
        </p:spPr>
      </p:pic>
      <p:sp>
        <p:nvSpPr>
          <p:cNvPr id="799" name="Shape 799"/>
          <p:cNvSpPr/>
          <p:nvPr/>
        </p:nvSpPr>
        <p:spPr>
          <a:xfrm>
            <a:off x="744700" y="2651200"/>
            <a:ext cx="708000" cy="194400"/>
          </a:xfrm>
          <a:prstGeom prst="roundRect">
            <a:avLst>
              <a:gd name="adj" fmla="val 16667"/>
            </a:avLst>
          </a:prstGeom>
          <a:noFill/>
          <a:ln w="19050" cap="flat">
            <a:solidFill>
              <a:srgbClr val="CC0000"/>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800" name="Shape 800"/>
          <p:cNvSpPr txBox="1"/>
          <p:nvPr/>
        </p:nvSpPr>
        <p:spPr>
          <a:xfrm>
            <a:off x="210700" y="275900"/>
            <a:ext cx="6011399" cy="1263600"/>
          </a:xfrm>
          <a:prstGeom prst="rect">
            <a:avLst/>
          </a:prstGeom>
          <a:noFill/>
          <a:ln>
            <a:noFill/>
          </a:ln>
        </p:spPr>
        <p:txBody>
          <a:bodyPr lIns="91425" tIns="91425" rIns="91425" bIns="91425" anchor="t" anchorCtr="0">
            <a:noAutofit/>
          </a:bodyPr>
          <a:lstStyle/>
          <a:p>
            <a:pPr lvl="0" rtl="0">
              <a:spcBef>
                <a:spcPts val="0"/>
              </a:spcBef>
              <a:buClr>
                <a:schemeClr val="dk1"/>
              </a:buClr>
              <a:buSzPct val="45833"/>
              <a:buFont typeface="Arial"/>
              <a:buNone/>
            </a:pPr>
            <a:r>
              <a:rPr lang="en" sz="2400" b="1">
                <a:solidFill>
                  <a:schemeClr val="dk1"/>
                </a:solidFill>
              </a:rPr>
              <a:t>QTL record page - details section</a:t>
            </a:r>
          </a:p>
          <a:p>
            <a:pPr lvl="0" rtl="0">
              <a:spcBef>
                <a:spcPts val="0"/>
              </a:spcBef>
              <a:buNone/>
            </a:pPr>
            <a:endParaRPr sz="2400" b="1"/>
          </a:p>
          <a:p>
            <a:pPr lvl="0" rtl="0">
              <a:spcBef>
                <a:spcPts val="0"/>
              </a:spcBef>
              <a:buNone/>
            </a:pPr>
            <a:endParaRPr sz="1200"/>
          </a:p>
        </p:txBody>
      </p:sp>
      <p:cxnSp>
        <p:nvCxnSpPr>
          <p:cNvPr id="801" name="Shape 801"/>
          <p:cNvCxnSpPr/>
          <p:nvPr/>
        </p:nvCxnSpPr>
        <p:spPr>
          <a:xfrm rot="10800000" flipH="1">
            <a:off x="336099" y="2753524"/>
            <a:ext cx="408599" cy="414900"/>
          </a:xfrm>
          <a:prstGeom prst="straightConnector1">
            <a:avLst/>
          </a:prstGeom>
          <a:noFill/>
          <a:ln w="28575" cap="flat">
            <a:solidFill>
              <a:srgbClr val="990000"/>
            </a:solidFill>
            <a:prstDash val="solid"/>
            <a:round/>
            <a:headEnd type="none" w="lg" len="lg"/>
            <a:tailEnd type="triangle" w="lg" len="lg"/>
          </a:ln>
        </p:spPr>
      </p:cxnSp>
    </p:spTree>
  </p:cSld>
  <p:clrMapOvr>
    <a:masterClrMapping/>
  </p:clrMapOvr>
  <p:transition xmlns:p14="http://schemas.microsoft.com/office/powerpoint/2010/main" spd="slow">
    <p:cut/>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805"/>
        <p:cNvGrpSpPr/>
        <p:nvPr/>
      </p:nvGrpSpPr>
      <p:grpSpPr>
        <a:xfrm>
          <a:off x="0" y="0"/>
          <a:ext cx="0" cy="0"/>
          <a:chOff x="0" y="0"/>
          <a:chExt cx="0" cy="0"/>
        </a:xfrm>
      </p:grpSpPr>
      <p:pic>
        <p:nvPicPr>
          <p:cNvPr id="806" name="Shape 806"/>
          <p:cNvPicPr preferRelativeResize="0"/>
          <p:nvPr/>
        </p:nvPicPr>
        <p:blipFill>
          <a:blip r:embed="rId3">
            <a:alphaModFix/>
          </a:blip>
          <a:stretch>
            <a:fillRect/>
          </a:stretch>
        </p:blipFill>
        <p:spPr>
          <a:xfrm>
            <a:off x="823675" y="1438799"/>
            <a:ext cx="7426649" cy="3909150"/>
          </a:xfrm>
          <a:prstGeom prst="rect">
            <a:avLst/>
          </a:prstGeom>
          <a:noFill/>
          <a:ln w="19050" cap="flat">
            <a:solidFill>
              <a:srgbClr val="4C1130"/>
            </a:solidFill>
            <a:prstDash val="solid"/>
            <a:round/>
            <a:headEnd type="none" w="med" len="med"/>
            <a:tailEnd type="none" w="med" len="med"/>
          </a:ln>
        </p:spPr>
      </p:pic>
      <p:sp>
        <p:nvSpPr>
          <p:cNvPr id="807" name="Shape 807"/>
          <p:cNvSpPr/>
          <p:nvPr/>
        </p:nvSpPr>
        <p:spPr>
          <a:xfrm>
            <a:off x="926825" y="2923600"/>
            <a:ext cx="708000" cy="194400"/>
          </a:xfrm>
          <a:prstGeom prst="roundRect">
            <a:avLst>
              <a:gd name="adj" fmla="val 16667"/>
            </a:avLst>
          </a:prstGeom>
          <a:noFill/>
          <a:ln w="19050" cap="flat">
            <a:solidFill>
              <a:srgbClr val="CC0000"/>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808" name="Shape 808"/>
          <p:cNvSpPr/>
          <p:nvPr/>
        </p:nvSpPr>
        <p:spPr>
          <a:xfrm>
            <a:off x="3549700" y="3174825"/>
            <a:ext cx="708000" cy="194400"/>
          </a:xfrm>
          <a:prstGeom prst="roundRect">
            <a:avLst>
              <a:gd name="adj" fmla="val 16667"/>
            </a:avLst>
          </a:prstGeom>
          <a:noFill/>
          <a:ln w="19050" cap="flat">
            <a:solidFill>
              <a:srgbClr val="CC0000"/>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pic>
        <p:nvPicPr>
          <p:cNvPr id="809" name="Shape 809"/>
          <p:cNvPicPr preferRelativeResize="0"/>
          <p:nvPr/>
        </p:nvPicPr>
        <p:blipFill>
          <a:blip r:embed="rId4">
            <a:alphaModFix/>
          </a:blip>
          <a:stretch>
            <a:fillRect/>
          </a:stretch>
        </p:blipFill>
        <p:spPr>
          <a:xfrm>
            <a:off x="5029766" y="1850700"/>
            <a:ext cx="3357656" cy="4238950"/>
          </a:xfrm>
          <a:prstGeom prst="rect">
            <a:avLst/>
          </a:prstGeom>
          <a:noFill/>
          <a:ln>
            <a:noFill/>
          </a:ln>
        </p:spPr>
      </p:pic>
      <p:sp>
        <p:nvSpPr>
          <p:cNvPr id="810" name="Shape 810"/>
          <p:cNvSpPr/>
          <p:nvPr/>
        </p:nvSpPr>
        <p:spPr>
          <a:xfrm>
            <a:off x="7089750" y="3369225"/>
            <a:ext cx="1077600" cy="194400"/>
          </a:xfrm>
          <a:prstGeom prst="roundRect">
            <a:avLst>
              <a:gd name="adj" fmla="val 16667"/>
            </a:avLst>
          </a:prstGeom>
          <a:noFill/>
          <a:ln w="19050" cap="flat">
            <a:solidFill>
              <a:srgbClr val="CC0000"/>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pic>
        <p:nvPicPr>
          <p:cNvPr id="811" name="Shape 811"/>
          <p:cNvPicPr preferRelativeResize="0"/>
          <p:nvPr/>
        </p:nvPicPr>
        <p:blipFill>
          <a:blip r:embed="rId5">
            <a:alphaModFix/>
          </a:blip>
          <a:stretch>
            <a:fillRect/>
          </a:stretch>
        </p:blipFill>
        <p:spPr>
          <a:xfrm>
            <a:off x="518224" y="3911675"/>
            <a:ext cx="6353400" cy="2266878"/>
          </a:xfrm>
          <a:prstGeom prst="rect">
            <a:avLst/>
          </a:prstGeom>
          <a:noFill/>
          <a:ln>
            <a:noFill/>
          </a:ln>
        </p:spPr>
      </p:pic>
      <p:sp>
        <p:nvSpPr>
          <p:cNvPr id="812" name="Shape 812"/>
          <p:cNvSpPr/>
          <p:nvPr/>
        </p:nvSpPr>
        <p:spPr>
          <a:xfrm>
            <a:off x="3549700" y="2923600"/>
            <a:ext cx="1860599" cy="194400"/>
          </a:xfrm>
          <a:prstGeom prst="roundRect">
            <a:avLst>
              <a:gd name="adj" fmla="val 16667"/>
            </a:avLst>
          </a:prstGeom>
          <a:noFill/>
          <a:ln w="19050" cap="flat">
            <a:solidFill>
              <a:srgbClr val="CC0000"/>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813" name="Shape 813"/>
          <p:cNvSpPr txBox="1"/>
          <p:nvPr/>
        </p:nvSpPr>
        <p:spPr>
          <a:xfrm>
            <a:off x="210700" y="275900"/>
            <a:ext cx="6011399" cy="1263600"/>
          </a:xfrm>
          <a:prstGeom prst="rect">
            <a:avLst/>
          </a:prstGeom>
          <a:noFill/>
          <a:ln>
            <a:noFill/>
          </a:ln>
        </p:spPr>
        <p:txBody>
          <a:bodyPr lIns="91425" tIns="91425" rIns="91425" bIns="91425" anchor="t" anchorCtr="0">
            <a:noAutofit/>
          </a:bodyPr>
          <a:lstStyle/>
          <a:p>
            <a:pPr lvl="0" rtl="0">
              <a:spcBef>
                <a:spcPts val="0"/>
              </a:spcBef>
              <a:buClr>
                <a:schemeClr val="dk1"/>
              </a:buClr>
              <a:buSzPct val="45833"/>
              <a:buFont typeface="Arial"/>
              <a:buNone/>
            </a:pPr>
            <a:r>
              <a:rPr lang="en" sz="2400" b="1">
                <a:solidFill>
                  <a:schemeClr val="dk1"/>
                </a:solidFill>
              </a:rPr>
              <a:t>QTL record page - map positions</a:t>
            </a:r>
          </a:p>
          <a:p>
            <a:pPr lvl="0" rtl="0">
              <a:spcBef>
                <a:spcPts val="0"/>
              </a:spcBef>
              <a:buNone/>
            </a:pPr>
            <a:endParaRPr sz="2400" b="1"/>
          </a:p>
          <a:p>
            <a:pPr lvl="0" rtl="0">
              <a:spcBef>
                <a:spcPts val="0"/>
              </a:spcBef>
              <a:buNone/>
            </a:pPr>
            <a:endParaRPr sz="1800"/>
          </a:p>
          <a:p>
            <a:pPr lvl="0" rtl="0">
              <a:spcBef>
                <a:spcPts val="0"/>
              </a:spcBef>
              <a:buNone/>
            </a:pPr>
            <a:endParaRPr sz="1200"/>
          </a:p>
        </p:txBody>
      </p:sp>
      <p:cxnSp>
        <p:nvCxnSpPr>
          <p:cNvPr id="814" name="Shape 814"/>
          <p:cNvCxnSpPr/>
          <p:nvPr/>
        </p:nvCxnSpPr>
        <p:spPr>
          <a:xfrm rot="10800000" flipH="1">
            <a:off x="518224" y="3064574"/>
            <a:ext cx="408599" cy="414900"/>
          </a:xfrm>
          <a:prstGeom prst="straightConnector1">
            <a:avLst/>
          </a:prstGeom>
          <a:noFill/>
          <a:ln w="28575" cap="flat">
            <a:solidFill>
              <a:srgbClr val="990000"/>
            </a:solidFill>
            <a:prstDash val="solid"/>
            <a:round/>
            <a:headEnd type="none" w="lg" len="lg"/>
            <a:tailEnd type="triangle" w="lg" len="lg"/>
          </a:ln>
        </p:spPr>
      </p:cxnSp>
      <p:cxnSp>
        <p:nvCxnSpPr>
          <p:cNvPr id="11" name="Shape 814"/>
          <p:cNvCxnSpPr/>
          <p:nvPr/>
        </p:nvCxnSpPr>
        <p:spPr>
          <a:xfrm flipH="1">
            <a:off x="8167350" y="3013599"/>
            <a:ext cx="411076" cy="250473"/>
          </a:xfrm>
          <a:prstGeom prst="straightConnector1">
            <a:avLst/>
          </a:prstGeom>
          <a:noFill/>
          <a:ln w="28575" cap="flat">
            <a:solidFill>
              <a:srgbClr val="990000"/>
            </a:solidFill>
            <a:prstDash val="solid"/>
            <a:round/>
            <a:headEnd type="none" w="lg" len="lg"/>
            <a:tailEnd type="triangle" w="lg" len="lg"/>
          </a:ln>
        </p:spPr>
      </p:cxnSp>
    </p:spTree>
  </p:cSld>
  <p:clrMapOvr>
    <a:masterClrMapping/>
  </p:clrMapOvr>
  <p:transition xmlns:p14="http://schemas.microsoft.com/office/powerpoint/2010/main" spd="slow">
    <p:cut/>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09"/>
                                        </p:tgtEl>
                                        <p:attrNameLst>
                                          <p:attrName>style.visibility</p:attrName>
                                        </p:attrNameLst>
                                      </p:cBhvr>
                                      <p:to>
                                        <p:strVal val="visible"/>
                                      </p:to>
                                    </p:set>
                                    <p:animEffect transition="in" filter="fade">
                                      <p:cBhvr>
                                        <p:cTn id="7" dur="1000"/>
                                        <p:tgtEl>
                                          <p:spTgt spid="809"/>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810"/>
                                        </p:tgtEl>
                                        <p:attrNameLst>
                                          <p:attrName>style.visibility</p:attrName>
                                        </p:attrNameLst>
                                      </p:cBhvr>
                                      <p:to>
                                        <p:strVal val="visible"/>
                                      </p:to>
                                    </p:set>
                                    <p:animEffect transition="in" filter="fade">
                                      <p:cBhvr>
                                        <p:cTn id="11" dur="1000"/>
                                        <p:tgtEl>
                                          <p:spTgt spid="810"/>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xit" presetSubtype="0" fill="hold" nodeType="clickEffect">
                                  <p:stCondLst>
                                    <p:cond delay="0"/>
                                  </p:stCondLst>
                                  <p:childTnLst>
                                    <p:animEffect transition="out" filter="fade">
                                      <p:cBhvr>
                                        <p:cTn id="15" dur="1000"/>
                                        <p:tgtEl>
                                          <p:spTgt spid="809"/>
                                        </p:tgtEl>
                                      </p:cBhvr>
                                    </p:animEffect>
                                    <p:set>
                                      <p:cBhvr>
                                        <p:cTn id="16" dur="1" fill="hold">
                                          <p:stCondLst>
                                            <p:cond delay="1000"/>
                                          </p:stCondLst>
                                        </p:cTn>
                                        <p:tgtEl>
                                          <p:spTgt spid="809"/>
                                        </p:tgtEl>
                                        <p:attrNameLst>
                                          <p:attrName>style.visibility</p:attrName>
                                        </p:attrNameLst>
                                      </p:cBhvr>
                                      <p:to>
                                        <p:strVal val="hidden"/>
                                      </p:to>
                                    </p:set>
                                  </p:childTnLst>
                                </p:cTn>
                              </p:par>
                              <p:par>
                                <p:cTn id="17" presetID="10" presetClass="exit" presetSubtype="0" fill="hold" nodeType="withEffect">
                                  <p:stCondLst>
                                    <p:cond delay="0"/>
                                  </p:stCondLst>
                                  <p:childTnLst>
                                    <p:animEffect transition="out" filter="fade">
                                      <p:cBhvr>
                                        <p:cTn id="18" dur="1000"/>
                                        <p:tgtEl>
                                          <p:spTgt spid="810"/>
                                        </p:tgtEl>
                                      </p:cBhvr>
                                    </p:animEffect>
                                    <p:set>
                                      <p:cBhvr>
                                        <p:cTn id="19" dur="1" fill="hold">
                                          <p:stCondLst>
                                            <p:cond delay="1000"/>
                                          </p:stCondLst>
                                        </p:cTn>
                                        <p:tgtEl>
                                          <p:spTgt spid="810"/>
                                        </p:tgtEl>
                                        <p:attrNameLst>
                                          <p:attrName>style.visibility</p:attrName>
                                        </p:attrNameLst>
                                      </p:cBhvr>
                                      <p:to>
                                        <p:strVal val="hidden"/>
                                      </p:to>
                                    </p:set>
                                  </p:childTnLst>
                                </p:cTn>
                              </p:par>
                            </p:childTnLst>
                          </p:cTn>
                        </p:par>
                        <p:par>
                          <p:cTn id="20" fill="hold">
                            <p:stCondLst>
                              <p:cond delay="1000"/>
                            </p:stCondLst>
                            <p:childTnLst>
                              <p:par>
                                <p:cTn id="21" presetID="10" presetClass="entr" presetSubtype="0" fill="hold" nodeType="afterEffect">
                                  <p:stCondLst>
                                    <p:cond delay="0"/>
                                  </p:stCondLst>
                                  <p:childTnLst>
                                    <p:set>
                                      <p:cBhvr>
                                        <p:cTn id="22" dur="1" fill="hold">
                                          <p:stCondLst>
                                            <p:cond delay="0"/>
                                          </p:stCondLst>
                                        </p:cTn>
                                        <p:tgtEl>
                                          <p:spTgt spid="812"/>
                                        </p:tgtEl>
                                        <p:attrNameLst>
                                          <p:attrName>style.visibility</p:attrName>
                                        </p:attrNameLst>
                                      </p:cBhvr>
                                      <p:to>
                                        <p:strVal val="visible"/>
                                      </p:to>
                                    </p:set>
                                    <p:animEffect transition="in" filter="fade">
                                      <p:cBhvr>
                                        <p:cTn id="23" dur="1000"/>
                                        <p:tgtEl>
                                          <p:spTgt spid="812"/>
                                        </p:tgtEl>
                                      </p:cBhvr>
                                    </p:animEffect>
                                  </p:childTnLst>
                                </p:cTn>
                              </p:par>
                              <p:par>
                                <p:cTn id="24" presetID="10" presetClass="exit" presetSubtype="0" fill="hold" nodeType="withEffect">
                                  <p:stCondLst>
                                    <p:cond delay="0"/>
                                  </p:stCondLst>
                                  <p:childTnLst>
                                    <p:animEffect transition="out" filter="fade">
                                      <p:cBhvr>
                                        <p:cTn id="25" dur="1000"/>
                                        <p:tgtEl>
                                          <p:spTgt spid="808"/>
                                        </p:tgtEl>
                                      </p:cBhvr>
                                    </p:animEffect>
                                    <p:set>
                                      <p:cBhvr>
                                        <p:cTn id="26" dur="1" fill="hold">
                                          <p:stCondLst>
                                            <p:cond delay="1000"/>
                                          </p:stCondLst>
                                        </p:cTn>
                                        <p:tgtEl>
                                          <p:spTgt spid="808"/>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811"/>
                                        </p:tgtEl>
                                        <p:attrNameLst>
                                          <p:attrName>style.visibility</p:attrName>
                                        </p:attrNameLst>
                                      </p:cBhvr>
                                      <p:to>
                                        <p:strVal val="visible"/>
                                      </p:to>
                                    </p:set>
                                    <p:animEffect transition="in" filter="fade">
                                      <p:cBhvr>
                                        <p:cTn id="31" dur="1000"/>
                                        <p:tgtEl>
                                          <p:spTgt spid="8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818"/>
        <p:cNvGrpSpPr/>
        <p:nvPr/>
      </p:nvGrpSpPr>
      <p:grpSpPr>
        <a:xfrm>
          <a:off x="0" y="0"/>
          <a:ext cx="0" cy="0"/>
          <a:chOff x="0" y="0"/>
          <a:chExt cx="0" cy="0"/>
        </a:xfrm>
      </p:grpSpPr>
      <p:pic>
        <p:nvPicPr>
          <p:cNvPr id="819" name="Shape 819"/>
          <p:cNvPicPr preferRelativeResize="0"/>
          <p:nvPr/>
        </p:nvPicPr>
        <p:blipFill rotWithShape="1">
          <a:blip r:embed="rId3">
            <a:alphaModFix/>
          </a:blip>
          <a:srcRect b="8462"/>
          <a:stretch/>
        </p:blipFill>
        <p:spPr>
          <a:xfrm>
            <a:off x="395912" y="1915275"/>
            <a:ext cx="8397124" cy="4942725"/>
          </a:xfrm>
          <a:prstGeom prst="rect">
            <a:avLst/>
          </a:prstGeom>
          <a:noFill/>
          <a:ln w="19050" cap="flat">
            <a:solidFill>
              <a:srgbClr val="4C1130"/>
            </a:solidFill>
            <a:prstDash val="solid"/>
            <a:round/>
            <a:headEnd type="none" w="med" len="med"/>
            <a:tailEnd type="none" w="med" len="med"/>
          </a:ln>
        </p:spPr>
      </p:pic>
      <p:sp>
        <p:nvSpPr>
          <p:cNvPr id="820" name="Shape 820"/>
          <p:cNvSpPr txBox="1"/>
          <p:nvPr/>
        </p:nvSpPr>
        <p:spPr>
          <a:xfrm>
            <a:off x="210700" y="275900"/>
            <a:ext cx="8652299" cy="1411200"/>
          </a:xfrm>
          <a:prstGeom prst="rect">
            <a:avLst/>
          </a:prstGeom>
          <a:noFill/>
          <a:ln>
            <a:noFill/>
          </a:ln>
        </p:spPr>
        <p:txBody>
          <a:bodyPr lIns="91425" tIns="91425" rIns="91425" bIns="91425" anchor="t" anchorCtr="0">
            <a:noAutofit/>
          </a:bodyPr>
          <a:lstStyle/>
          <a:p>
            <a:pPr rtl="0">
              <a:spcBef>
                <a:spcPts val="0"/>
              </a:spcBef>
              <a:spcAft>
                <a:spcPts val="1000"/>
              </a:spcAft>
              <a:buNone/>
            </a:pPr>
            <a:r>
              <a:rPr lang="en" sz="2400" b="1"/>
              <a:t>Data submissions from researchers</a:t>
            </a:r>
          </a:p>
          <a:p>
            <a:pPr lvl="0" rtl="0">
              <a:spcBef>
                <a:spcPts val="0"/>
              </a:spcBef>
              <a:buClr>
                <a:schemeClr val="dk1"/>
              </a:buClr>
              <a:buSzPct val="45833"/>
              <a:buFont typeface="Arial"/>
              <a:buNone/>
            </a:pPr>
            <a:r>
              <a:rPr lang="en" sz="2400"/>
              <a:t>We want your data and have created</a:t>
            </a:r>
            <a:r>
              <a:rPr lang="en" sz="2400">
                <a:solidFill>
                  <a:schemeClr val="dk1"/>
                </a:solidFill>
              </a:rPr>
              <a:t> a simplified spreadsheet template for researchers!</a:t>
            </a:r>
          </a:p>
          <a:p>
            <a:pPr lvl="0" rtl="0">
              <a:spcBef>
                <a:spcPts val="0"/>
              </a:spcBef>
              <a:buNone/>
            </a:pPr>
            <a:r>
              <a:rPr lang="en" sz="2400" b="1"/>
              <a:t> </a:t>
            </a:r>
          </a:p>
          <a:p>
            <a:pPr lvl="0" rtl="0">
              <a:spcBef>
                <a:spcPts val="0"/>
              </a:spcBef>
              <a:buNone/>
            </a:pPr>
            <a:endParaRPr sz="1800"/>
          </a:p>
          <a:p>
            <a:pPr lvl="0" rtl="0">
              <a:spcBef>
                <a:spcPts val="0"/>
              </a:spcBef>
              <a:buNone/>
            </a:pPr>
            <a:endParaRPr sz="1200"/>
          </a:p>
        </p:txBody>
      </p:sp>
      <p:sp>
        <p:nvSpPr>
          <p:cNvPr id="821" name="Shape 821"/>
          <p:cNvSpPr/>
          <p:nvPr/>
        </p:nvSpPr>
        <p:spPr>
          <a:xfrm>
            <a:off x="3635025" y="2502775"/>
            <a:ext cx="708000" cy="321899"/>
          </a:xfrm>
          <a:prstGeom prst="roundRect">
            <a:avLst>
              <a:gd name="adj" fmla="val 16667"/>
            </a:avLst>
          </a:prstGeom>
          <a:noFill/>
          <a:ln w="28575" cap="flat">
            <a:solidFill>
              <a:srgbClr val="CC0000"/>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822" name="Shape 822"/>
          <p:cNvSpPr/>
          <p:nvPr/>
        </p:nvSpPr>
        <p:spPr>
          <a:xfrm>
            <a:off x="558175" y="4454150"/>
            <a:ext cx="2615700" cy="321899"/>
          </a:xfrm>
          <a:prstGeom prst="roundRect">
            <a:avLst>
              <a:gd name="adj" fmla="val 16667"/>
            </a:avLst>
          </a:prstGeom>
          <a:noFill/>
          <a:ln w="28575" cap="flat">
            <a:solidFill>
              <a:srgbClr val="CC0000"/>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cxnSp>
        <p:nvCxnSpPr>
          <p:cNvPr id="823" name="Shape 823"/>
          <p:cNvCxnSpPr>
            <a:endCxn id="821" idx="0"/>
          </p:cNvCxnSpPr>
          <p:nvPr/>
        </p:nvCxnSpPr>
        <p:spPr>
          <a:xfrm>
            <a:off x="3758325" y="1752174"/>
            <a:ext cx="230700" cy="750600"/>
          </a:xfrm>
          <a:prstGeom prst="straightConnector1">
            <a:avLst/>
          </a:prstGeom>
          <a:noFill/>
          <a:ln w="28575" cap="flat">
            <a:solidFill>
              <a:srgbClr val="990000"/>
            </a:solidFill>
            <a:prstDash val="solid"/>
            <a:round/>
            <a:headEnd type="none" w="lg" len="lg"/>
            <a:tailEnd type="triangle" w="lg" len="lg"/>
          </a:ln>
        </p:spPr>
      </p:cxnSp>
      <p:cxnSp>
        <p:nvCxnSpPr>
          <p:cNvPr id="824" name="Shape 824"/>
          <p:cNvCxnSpPr/>
          <p:nvPr/>
        </p:nvCxnSpPr>
        <p:spPr>
          <a:xfrm rot="10800000">
            <a:off x="3240874" y="4642424"/>
            <a:ext cx="813300" cy="364800"/>
          </a:xfrm>
          <a:prstGeom prst="straightConnector1">
            <a:avLst/>
          </a:prstGeom>
          <a:noFill/>
          <a:ln w="28575" cap="flat">
            <a:solidFill>
              <a:srgbClr val="990000"/>
            </a:solidFill>
            <a:prstDash val="solid"/>
            <a:round/>
            <a:headEnd type="none" w="lg" len="lg"/>
            <a:tailEnd type="triangle" w="lg" len="lg"/>
          </a:ln>
        </p:spPr>
      </p:cxnSp>
      <p:sp>
        <p:nvSpPr>
          <p:cNvPr id="825" name="Shape 825"/>
          <p:cNvSpPr/>
          <p:nvPr/>
        </p:nvSpPr>
        <p:spPr>
          <a:xfrm>
            <a:off x="2319875" y="3455650"/>
            <a:ext cx="708000" cy="321899"/>
          </a:xfrm>
          <a:prstGeom prst="roundRect">
            <a:avLst>
              <a:gd name="adj" fmla="val 16667"/>
            </a:avLst>
          </a:prstGeom>
          <a:noFill/>
          <a:ln w="28575" cap="flat">
            <a:solidFill>
              <a:srgbClr val="CC0000"/>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25"/>
                                        </p:tgtEl>
                                        <p:attrNameLst>
                                          <p:attrName>style.visibility</p:attrName>
                                        </p:attrNameLst>
                                      </p:cBhvr>
                                      <p:to>
                                        <p:strVal val="visible"/>
                                      </p:to>
                                    </p:set>
                                    <p:animEffect transition="in" filter="fade">
                                      <p:cBhvr>
                                        <p:cTn id="7" dur="1000"/>
                                        <p:tgtEl>
                                          <p:spTgt spid="825"/>
                                        </p:tgtEl>
                                      </p:cBhvr>
                                    </p:animEffect>
                                  </p:childTnLst>
                                </p:cTn>
                              </p:par>
                              <p:par>
                                <p:cTn id="8" presetID="10" presetClass="exit" presetSubtype="0" fill="hold" nodeType="withEffect">
                                  <p:stCondLst>
                                    <p:cond delay="0"/>
                                  </p:stCondLst>
                                  <p:childTnLst>
                                    <p:animEffect transition="out" filter="fade">
                                      <p:cBhvr>
                                        <p:cTn id="9" dur="1000"/>
                                        <p:tgtEl>
                                          <p:spTgt spid="821"/>
                                        </p:tgtEl>
                                      </p:cBhvr>
                                    </p:animEffect>
                                    <p:set>
                                      <p:cBhvr>
                                        <p:cTn id="10" dur="1" fill="hold">
                                          <p:stCondLst>
                                            <p:cond delay="1000"/>
                                          </p:stCondLst>
                                        </p:cTn>
                                        <p:tgtEl>
                                          <p:spTgt spid="821"/>
                                        </p:tgtEl>
                                        <p:attrNameLst>
                                          <p:attrName>style.visibility</p:attrName>
                                        </p:attrNameLst>
                                      </p:cBhvr>
                                      <p:to>
                                        <p:strVal val="hidden"/>
                                      </p:to>
                                    </p:set>
                                  </p:childTnLst>
                                </p:cTn>
                              </p:par>
                              <p:par>
                                <p:cTn id="11" presetID="10" presetClass="exit" presetSubtype="0" fill="hold" nodeType="withEffect">
                                  <p:stCondLst>
                                    <p:cond delay="0"/>
                                  </p:stCondLst>
                                  <p:childTnLst>
                                    <p:animEffect transition="out" filter="fade">
                                      <p:cBhvr>
                                        <p:cTn id="12" dur="1000"/>
                                        <p:tgtEl>
                                          <p:spTgt spid="823"/>
                                        </p:tgtEl>
                                      </p:cBhvr>
                                    </p:animEffect>
                                    <p:set>
                                      <p:cBhvr>
                                        <p:cTn id="13" dur="1" fill="hold">
                                          <p:stCondLst>
                                            <p:cond delay="1000"/>
                                          </p:stCondLst>
                                        </p:cTn>
                                        <p:tgtEl>
                                          <p:spTgt spid="823"/>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822"/>
                                        </p:tgtEl>
                                        <p:attrNameLst>
                                          <p:attrName>style.visibility</p:attrName>
                                        </p:attrNameLst>
                                      </p:cBhvr>
                                      <p:to>
                                        <p:strVal val="visible"/>
                                      </p:to>
                                    </p:set>
                                    <p:animEffect transition="in" filter="fade">
                                      <p:cBhvr>
                                        <p:cTn id="18" dur="1000"/>
                                        <p:tgtEl>
                                          <p:spTgt spid="822"/>
                                        </p:tgtEl>
                                      </p:cBhvr>
                                    </p:animEffect>
                                  </p:childTnLst>
                                </p:cTn>
                              </p:par>
                              <p:par>
                                <p:cTn id="19" presetID="10" presetClass="entr" presetSubtype="0" fill="hold" nodeType="withEffect">
                                  <p:stCondLst>
                                    <p:cond delay="0"/>
                                  </p:stCondLst>
                                  <p:childTnLst>
                                    <p:set>
                                      <p:cBhvr>
                                        <p:cTn id="20" dur="1" fill="hold">
                                          <p:stCondLst>
                                            <p:cond delay="0"/>
                                          </p:stCondLst>
                                        </p:cTn>
                                        <p:tgtEl>
                                          <p:spTgt spid="824"/>
                                        </p:tgtEl>
                                        <p:attrNameLst>
                                          <p:attrName>style.visibility</p:attrName>
                                        </p:attrNameLst>
                                      </p:cBhvr>
                                      <p:to>
                                        <p:strVal val="visible"/>
                                      </p:to>
                                    </p:set>
                                    <p:animEffect transition="in" filter="fade">
                                      <p:cBhvr>
                                        <p:cTn id="21" dur="1000"/>
                                        <p:tgtEl>
                                          <p:spTgt spid="824"/>
                                        </p:tgtEl>
                                      </p:cBhvr>
                                    </p:animEffect>
                                  </p:childTnLst>
                                </p:cTn>
                              </p:par>
                              <p:par>
                                <p:cTn id="22" presetID="10" presetClass="exit" presetSubtype="0" fill="hold" nodeType="withEffect">
                                  <p:stCondLst>
                                    <p:cond delay="0"/>
                                  </p:stCondLst>
                                  <p:childTnLst>
                                    <p:animEffect transition="out" filter="fade">
                                      <p:cBhvr>
                                        <p:cTn id="23" dur="1000"/>
                                        <p:tgtEl>
                                          <p:spTgt spid="825"/>
                                        </p:tgtEl>
                                      </p:cBhvr>
                                    </p:animEffect>
                                    <p:set>
                                      <p:cBhvr>
                                        <p:cTn id="24" dur="1" fill="hold">
                                          <p:stCondLst>
                                            <p:cond delay="1000"/>
                                          </p:stCondLst>
                                        </p:cTn>
                                        <p:tgtEl>
                                          <p:spTgt spid="82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829"/>
        <p:cNvGrpSpPr/>
        <p:nvPr/>
      </p:nvGrpSpPr>
      <p:grpSpPr>
        <a:xfrm>
          <a:off x="0" y="0"/>
          <a:ext cx="0" cy="0"/>
          <a:chOff x="0" y="0"/>
          <a:chExt cx="0" cy="0"/>
        </a:xfrm>
      </p:grpSpPr>
      <p:sp>
        <p:nvSpPr>
          <p:cNvPr id="830" name="Shape 830"/>
          <p:cNvSpPr txBox="1"/>
          <p:nvPr/>
        </p:nvSpPr>
        <p:spPr>
          <a:xfrm>
            <a:off x="210700" y="275900"/>
            <a:ext cx="8652299" cy="1411200"/>
          </a:xfrm>
          <a:prstGeom prst="rect">
            <a:avLst/>
          </a:prstGeom>
          <a:noFill/>
          <a:ln>
            <a:noFill/>
          </a:ln>
        </p:spPr>
        <p:txBody>
          <a:bodyPr lIns="91425" tIns="91425" rIns="91425" bIns="91425" anchor="t" anchorCtr="0">
            <a:noAutofit/>
          </a:bodyPr>
          <a:lstStyle/>
          <a:p>
            <a:pPr lvl="0" rtl="0">
              <a:spcBef>
                <a:spcPts val="0"/>
              </a:spcBef>
              <a:spcAft>
                <a:spcPts val="1000"/>
              </a:spcAft>
              <a:buNone/>
            </a:pPr>
            <a:r>
              <a:rPr lang="en" sz="2400" b="1"/>
              <a:t>Data submissions from researchers</a:t>
            </a:r>
          </a:p>
          <a:p>
            <a:pPr lvl="0" rtl="0">
              <a:spcBef>
                <a:spcPts val="0"/>
              </a:spcBef>
              <a:buNone/>
            </a:pPr>
            <a:endParaRPr sz="2400"/>
          </a:p>
          <a:p>
            <a:pPr lvl="0" rtl="0">
              <a:spcBef>
                <a:spcPts val="0"/>
              </a:spcBef>
              <a:buNone/>
            </a:pPr>
            <a:r>
              <a:rPr lang="en" sz="2400"/>
              <a:t>Map description worksheet</a:t>
            </a:r>
          </a:p>
        </p:txBody>
      </p:sp>
      <p:pic>
        <p:nvPicPr>
          <p:cNvPr id="831" name="Shape 831"/>
          <p:cNvPicPr preferRelativeResize="0"/>
          <p:nvPr/>
        </p:nvPicPr>
        <p:blipFill>
          <a:blip r:embed="rId3">
            <a:alphaModFix/>
          </a:blip>
          <a:stretch>
            <a:fillRect/>
          </a:stretch>
        </p:blipFill>
        <p:spPr>
          <a:xfrm>
            <a:off x="0" y="2046506"/>
            <a:ext cx="9143998" cy="3955436"/>
          </a:xfrm>
          <a:prstGeom prst="rect">
            <a:avLst/>
          </a:prstGeom>
          <a:noFill/>
          <a:ln>
            <a:noFill/>
          </a:ln>
        </p:spPr>
      </p:pic>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Shape 835"/>
        <p:cNvGrpSpPr/>
        <p:nvPr/>
      </p:nvGrpSpPr>
      <p:grpSpPr>
        <a:xfrm>
          <a:off x="0" y="0"/>
          <a:ext cx="0" cy="0"/>
          <a:chOff x="0" y="0"/>
          <a:chExt cx="0" cy="0"/>
        </a:xfrm>
      </p:grpSpPr>
      <p:sp>
        <p:nvSpPr>
          <p:cNvPr id="836" name="Shape 836"/>
          <p:cNvSpPr txBox="1"/>
          <p:nvPr/>
        </p:nvSpPr>
        <p:spPr>
          <a:xfrm>
            <a:off x="210700" y="275900"/>
            <a:ext cx="8652299" cy="1411200"/>
          </a:xfrm>
          <a:prstGeom prst="rect">
            <a:avLst/>
          </a:prstGeom>
          <a:noFill/>
          <a:ln>
            <a:noFill/>
          </a:ln>
        </p:spPr>
        <p:txBody>
          <a:bodyPr lIns="91425" tIns="91425" rIns="91425" bIns="91425" anchor="t" anchorCtr="0">
            <a:noAutofit/>
          </a:bodyPr>
          <a:lstStyle/>
          <a:p>
            <a:pPr lvl="0" rtl="0">
              <a:spcBef>
                <a:spcPts val="0"/>
              </a:spcBef>
              <a:spcAft>
                <a:spcPts val="1000"/>
              </a:spcAft>
              <a:buNone/>
            </a:pPr>
            <a:r>
              <a:rPr lang="en" sz="2400" b="1"/>
              <a:t>Data submissions from researchers</a:t>
            </a:r>
          </a:p>
          <a:p>
            <a:pPr lvl="0" rtl="0">
              <a:spcBef>
                <a:spcPts val="0"/>
              </a:spcBef>
              <a:buNone/>
            </a:pPr>
            <a:endParaRPr sz="2400"/>
          </a:p>
          <a:p>
            <a:pPr lvl="0" rtl="0">
              <a:spcBef>
                <a:spcPts val="0"/>
              </a:spcBef>
              <a:buNone/>
            </a:pPr>
            <a:r>
              <a:rPr lang="en" sz="2400">
                <a:solidFill>
                  <a:srgbClr val="0000FF"/>
                </a:solidFill>
              </a:rPr>
              <a:t>Map markers worksheet</a:t>
            </a:r>
          </a:p>
        </p:txBody>
      </p:sp>
      <p:pic>
        <p:nvPicPr>
          <p:cNvPr id="837" name="Shape 837"/>
          <p:cNvPicPr preferRelativeResize="0"/>
          <p:nvPr/>
        </p:nvPicPr>
        <p:blipFill>
          <a:blip r:embed="rId3">
            <a:alphaModFix/>
          </a:blip>
          <a:stretch>
            <a:fillRect/>
          </a:stretch>
        </p:blipFill>
        <p:spPr>
          <a:xfrm>
            <a:off x="0" y="2099044"/>
            <a:ext cx="9144000" cy="3946712"/>
          </a:xfrm>
          <a:prstGeom prst="rect">
            <a:avLst/>
          </a:prstGeom>
          <a:noFill/>
          <a:ln>
            <a:noFill/>
          </a:ln>
        </p:spPr>
      </p:pic>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Shape 841"/>
        <p:cNvGrpSpPr/>
        <p:nvPr/>
      </p:nvGrpSpPr>
      <p:grpSpPr>
        <a:xfrm>
          <a:off x="0" y="0"/>
          <a:ext cx="0" cy="0"/>
          <a:chOff x="0" y="0"/>
          <a:chExt cx="0" cy="0"/>
        </a:xfrm>
      </p:grpSpPr>
      <p:sp>
        <p:nvSpPr>
          <p:cNvPr id="842" name="Shape 842"/>
          <p:cNvSpPr txBox="1"/>
          <p:nvPr/>
        </p:nvSpPr>
        <p:spPr>
          <a:xfrm>
            <a:off x="210700" y="275900"/>
            <a:ext cx="8652299" cy="1411200"/>
          </a:xfrm>
          <a:prstGeom prst="rect">
            <a:avLst/>
          </a:prstGeom>
          <a:noFill/>
          <a:ln>
            <a:noFill/>
          </a:ln>
        </p:spPr>
        <p:txBody>
          <a:bodyPr lIns="91425" tIns="91425" rIns="91425" bIns="91425" anchor="t" anchorCtr="0">
            <a:noAutofit/>
          </a:bodyPr>
          <a:lstStyle/>
          <a:p>
            <a:pPr lvl="0" rtl="0">
              <a:spcBef>
                <a:spcPts val="0"/>
              </a:spcBef>
              <a:spcAft>
                <a:spcPts val="1000"/>
              </a:spcAft>
              <a:buNone/>
            </a:pPr>
            <a:r>
              <a:rPr lang="en" sz="2400" b="1"/>
              <a:t>Data submissions from researchers</a:t>
            </a:r>
          </a:p>
          <a:p>
            <a:pPr lvl="0" rtl="0">
              <a:spcBef>
                <a:spcPts val="0"/>
              </a:spcBef>
              <a:buNone/>
            </a:pPr>
            <a:endParaRPr sz="2400"/>
          </a:p>
          <a:p>
            <a:pPr lvl="0" rtl="0">
              <a:spcBef>
                <a:spcPts val="0"/>
              </a:spcBef>
              <a:buNone/>
            </a:pPr>
            <a:r>
              <a:rPr lang="en" sz="2400">
                <a:solidFill>
                  <a:srgbClr val="0000FF"/>
                </a:solidFill>
              </a:rPr>
              <a:t>QTL traits worksheet </a:t>
            </a:r>
            <a:r>
              <a:rPr lang="en" sz="2400"/>
              <a:t>- required if QTL dataset</a:t>
            </a:r>
          </a:p>
        </p:txBody>
      </p:sp>
      <p:pic>
        <p:nvPicPr>
          <p:cNvPr id="843" name="Shape 843"/>
          <p:cNvPicPr preferRelativeResize="0"/>
          <p:nvPr/>
        </p:nvPicPr>
        <p:blipFill>
          <a:blip r:embed="rId3">
            <a:alphaModFix/>
          </a:blip>
          <a:stretch>
            <a:fillRect/>
          </a:stretch>
        </p:blipFill>
        <p:spPr>
          <a:xfrm>
            <a:off x="0" y="2117445"/>
            <a:ext cx="9144000" cy="3960159"/>
          </a:xfrm>
          <a:prstGeom prst="rect">
            <a:avLst/>
          </a:prstGeom>
          <a:noFill/>
          <a:ln>
            <a:noFill/>
          </a:ln>
        </p:spPr>
      </p:pic>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Shape 121"/>
          <p:cNvSpPr txBox="1">
            <a:spLocks noGrp="1"/>
          </p:cNvSpPr>
          <p:nvPr>
            <p:ph type="body" idx="1"/>
          </p:nvPr>
        </p:nvSpPr>
        <p:spPr>
          <a:xfrm>
            <a:off x="287075" y="137275"/>
            <a:ext cx="8689199" cy="986100"/>
          </a:xfrm>
          <a:prstGeom prst="rect">
            <a:avLst/>
          </a:prstGeom>
        </p:spPr>
        <p:txBody>
          <a:bodyPr lIns="91425" tIns="91425" rIns="91425" bIns="91425" anchor="t" anchorCtr="0">
            <a:noAutofit/>
          </a:bodyPr>
          <a:lstStyle/>
          <a:p>
            <a:pPr lvl="0" rtl="0">
              <a:spcBef>
                <a:spcPts val="0"/>
              </a:spcBef>
              <a:buNone/>
            </a:pPr>
            <a:r>
              <a:rPr lang="en" sz="2400" u="sng" dirty="0"/>
              <a:t>Accessing</a:t>
            </a:r>
            <a:r>
              <a:rPr lang="en" sz="2400" dirty="0"/>
              <a:t> the genomes and genes:</a:t>
            </a:r>
          </a:p>
        </p:txBody>
      </p:sp>
      <p:pic>
        <p:nvPicPr>
          <p:cNvPr id="122" name="Shape 122"/>
          <p:cNvPicPr preferRelativeResize="0"/>
          <p:nvPr/>
        </p:nvPicPr>
        <p:blipFill>
          <a:blip r:embed="rId3">
            <a:alphaModFix/>
          </a:blip>
          <a:stretch>
            <a:fillRect/>
          </a:stretch>
        </p:blipFill>
        <p:spPr>
          <a:xfrm>
            <a:off x="0" y="991607"/>
            <a:ext cx="9144000" cy="6325985"/>
          </a:xfrm>
          <a:prstGeom prst="rect">
            <a:avLst/>
          </a:prstGeom>
          <a:noFill/>
          <a:ln>
            <a:noFill/>
          </a:ln>
        </p:spPr>
      </p:pic>
      <p:sp>
        <p:nvSpPr>
          <p:cNvPr id="123" name="Shape 123"/>
          <p:cNvSpPr/>
          <p:nvPr/>
        </p:nvSpPr>
        <p:spPr>
          <a:xfrm>
            <a:off x="2618700" y="2372700"/>
            <a:ext cx="4262699" cy="693599"/>
          </a:xfrm>
          <a:prstGeom prst="roundRect">
            <a:avLst>
              <a:gd name="adj" fmla="val 16667"/>
            </a:avLst>
          </a:prstGeom>
          <a:noFill/>
          <a:ln w="28575" cap="flat">
            <a:solidFill>
              <a:srgbClr val="CC0000"/>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24" name="Shape 124"/>
          <p:cNvSpPr/>
          <p:nvPr/>
        </p:nvSpPr>
        <p:spPr>
          <a:xfrm>
            <a:off x="418775" y="3191925"/>
            <a:ext cx="6462600" cy="693599"/>
          </a:xfrm>
          <a:prstGeom prst="roundRect">
            <a:avLst>
              <a:gd name="adj" fmla="val 16667"/>
            </a:avLst>
          </a:prstGeom>
          <a:noFill/>
          <a:ln w="28575" cap="flat">
            <a:solidFill>
              <a:srgbClr val="CC0000"/>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25" name="Shape 125"/>
          <p:cNvSpPr/>
          <p:nvPr/>
        </p:nvSpPr>
        <p:spPr>
          <a:xfrm>
            <a:off x="3180725" y="1729300"/>
            <a:ext cx="716400" cy="330600"/>
          </a:xfrm>
          <a:prstGeom prst="roundRect">
            <a:avLst>
              <a:gd name="adj" fmla="val 16667"/>
            </a:avLst>
          </a:prstGeom>
          <a:noFill/>
          <a:ln w="28575" cap="flat">
            <a:solidFill>
              <a:srgbClr val="CC0000"/>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26" name="Shape 126"/>
          <p:cNvSpPr/>
          <p:nvPr/>
        </p:nvSpPr>
        <p:spPr>
          <a:xfrm>
            <a:off x="4819425" y="3941450"/>
            <a:ext cx="2061900" cy="763200"/>
          </a:xfrm>
          <a:prstGeom prst="roundRect">
            <a:avLst>
              <a:gd name="adj" fmla="val 16667"/>
            </a:avLst>
          </a:prstGeom>
          <a:noFill/>
          <a:ln w="28575" cap="flat">
            <a:solidFill>
              <a:srgbClr val="CC0000"/>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27" name="Shape 127"/>
          <p:cNvSpPr/>
          <p:nvPr/>
        </p:nvSpPr>
        <p:spPr>
          <a:xfrm>
            <a:off x="1378725" y="1729300"/>
            <a:ext cx="926699" cy="330600"/>
          </a:xfrm>
          <a:prstGeom prst="roundRect">
            <a:avLst>
              <a:gd name="adj" fmla="val 16667"/>
            </a:avLst>
          </a:prstGeom>
          <a:noFill/>
          <a:ln w="28575" cap="flat">
            <a:solidFill>
              <a:srgbClr val="CC0000"/>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Tree>
  </p:cSld>
  <p:clrMapOvr>
    <a:masterClrMapping/>
  </p:clrMapOvr>
  <p:transition xmlns:p14="http://schemas.microsoft.com/office/powerpoint/2010/main" spd="slow">
    <p:cut/>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Shape 847"/>
        <p:cNvGrpSpPr/>
        <p:nvPr/>
      </p:nvGrpSpPr>
      <p:grpSpPr>
        <a:xfrm>
          <a:off x="0" y="0"/>
          <a:ext cx="0" cy="0"/>
          <a:chOff x="0" y="0"/>
          <a:chExt cx="0" cy="0"/>
        </a:xfrm>
      </p:grpSpPr>
      <p:sp>
        <p:nvSpPr>
          <p:cNvPr id="848" name="Shape 848"/>
          <p:cNvSpPr txBox="1"/>
          <p:nvPr/>
        </p:nvSpPr>
        <p:spPr>
          <a:xfrm>
            <a:off x="210700" y="275900"/>
            <a:ext cx="8652299" cy="1411200"/>
          </a:xfrm>
          <a:prstGeom prst="rect">
            <a:avLst/>
          </a:prstGeom>
          <a:noFill/>
          <a:ln>
            <a:noFill/>
          </a:ln>
        </p:spPr>
        <p:txBody>
          <a:bodyPr lIns="91425" tIns="91425" rIns="91425" bIns="91425" anchor="t" anchorCtr="0">
            <a:noAutofit/>
          </a:bodyPr>
          <a:lstStyle/>
          <a:p>
            <a:pPr lvl="0" rtl="0">
              <a:spcBef>
                <a:spcPts val="0"/>
              </a:spcBef>
              <a:spcAft>
                <a:spcPts val="1000"/>
              </a:spcAft>
              <a:buNone/>
            </a:pPr>
            <a:r>
              <a:rPr lang="en" sz="2400" b="1"/>
              <a:t>Data submissions from researchers</a:t>
            </a:r>
          </a:p>
          <a:p>
            <a:pPr lvl="0" rtl="0">
              <a:spcBef>
                <a:spcPts val="0"/>
              </a:spcBef>
              <a:buNone/>
            </a:pPr>
            <a:endParaRPr sz="2400"/>
          </a:p>
          <a:p>
            <a:pPr lvl="0" rtl="0">
              <a:spcBef>
                <a:spcPts val="0"/>
              </a:spcBef>
              <a:buNone/>
            </a:pPr>
            <a:r>
              <a:rPr lang="en" sz="2400">
                <a:solidFill>
                  <a:srgbClr val="0000FF"/>
                </a:solidFill>
              </a:rPr>
              <a:t>Parent traits worksheet</a:t>
            </a:r>
          </a:p>
        </p:txBody>
      </p:sp>
      <p:pic>
        <p:nvPicPr>
          <p:cNvPr id="849" name="Shape 849"/>
          <p:cNvPicPr preferRelativeResize="0"/>
          <p:nvPr/>
        </p:nvPicPr>
        <p:blipFill>
          <a:blip r:embed="rId3">
            <a:alphaModFix/>
          </a:blip>
          <a:stretch>
            <a:fillRect/>
          </a:stretch>
        </p:blipFill>
        <p:spPr>
          <a:xfrm>
            <a:off x="0" y="2091766"/>
            <a:ext cx="9144000" cy="3949616"/>
          </a:xfrm>
          <a:prstGeom prst="rect">
            <a:avLst/>
          </a:prstGeom>
          <a:noFill/>
          <a:ln>
            <a:noFill/>
          </a:ln>
        </p:spPr>
      </p:pic>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Shape 853"/>
        <p:cNvGrpSpPr/>
        <p:nvPr/>
      </p:nvGrpSpPr>
      <p:grpSpPr>
        <a:xfrm>
          <a:off x="0" y="0"/>
          <a:ext cx="0" cy="0"/>
          <a:chOff x="0" y="0"/>
          <a:chExt cx="0" cy="0"/>
        </a:xfrm>
      </p:grpSpPr>
      <p:pic>
        <p:nvPicPr>
          <p:cNvPr id="854" name="Shape 854"/>
          <p:cNvPicPr preferRelativeResize="0"/>
          <p:nvPr/>
        </p:nvPicPr>
        <p:blipFill>
          <a:blip r:embed="rId3">
            <a:alphaModFix/>
          </a:blip>
          <a:stretch>
            <a:fillRect/>
          </a:stretch>
        </p:blipFill>
        <p:spPr>
          <a:xfrm>
            <a:off x="1068125" y="1580124"/>
            <a:ext cx="7155925" cy="5218374"/>
          </a:xfrm>
          <a:prstGeom prst="rect">
            <a:avLst/>
          </a:prstGeom>
          <a:noFill/>
          <a:ln w="19050" cap="flat">
            <a:solidFill>
              <a:schemeClr val="accent6"/>
            </a:solidFill>
            <a:prstDash val="solid"/>
            <a:round/>
            <a:headEnd type="none" w="med" len="med"/>
            <a:tailEnd type="none" w="med" len="med"/>
          </a:ln>
        </p:spPr>
      </p:pic>
      <p:sp>
        <p:nvSpPr>
          <p:cNvPr id="855" name="Shape 855"/>
          <p:cNvSpPr/>
          <p:nvPr/>
        </p:nvSpPr>
        <p:spPr>
          <a:xfrm>
            <a:off x="6350200" y="1691425"/>
            <a:ext cx="951299" cy="235200"/>
          </a:xfrm>
          <a:prstGeom prst="roundRect">
            <a:avLst>
              <a:gd name="adj" fmla="val 16667"/>
            </a:avLst>
          </a:prstGeom>
          <a:noFill/>
          <a:ln w="38100" cap="flat">
            <a:solidFill>
              <a:srgbClr val="FF0000"/>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856" name="Shape 856"/>
          <p:cNvSpPr txBox="1"/>
          <p:nvPr/>
        </p:nvSpPr>
        <p:spPr>
          <a:xfrm>
            <a:off x="210700" y="275900"/>
            <a:ext cx="8563500" cy="1089000"/>
          </a:xfrm>
          <a:prstGeom prst="rect">
            <a:avLst/>
          </a:prstGeom>
          <a:noFill/>
          <a:ln>
            <a:noFill/>
          </a:ln>
        </p:spPr>
        <p:txBody>
          <a:bodyPr lIns="91425" tIns="91425" rIns="91425" bIns="91425" anchor="t" anchorCtr="0">
            <a:noAutofit/>
          </a:bodyPr>
          <a:lstStyle/>
          <a:p>
            <a:pPr lvl="0" rtl="0">
              <a:spcBef>
                <a:spcPts val="0"/>
              </a:spcBef>
              <a:buNone/>
            </a:pPr>
            <a:r>
              <a:rPr lang="en" sz="2400" b="1"/>
              <a:t>Please contact us to report bugs or errors, request datasets or new features, or to deposit public data.</a:t>
            </a:r>
          </a:p>
          <a:p>
            <a:pPr lvl="0" rtl="0">
              <a:spcBef>
                <a:spcPts val="0"/>
              </a:spcBef>
              <a:buNone/>
            </a:pPr>
            <a:endParaRPr sz="1800"/>
          </a:p>
          <a:p>
            <a:pPr lvl="0" rtl="0">
              <a:spcBef>
                <a:spcPts val="0"/>
              </a:spcBef>
              <a:buNone/>
            </a:pPr>
            <a:endParaRPr sz="1200"/>
          </a:p>
        </p:txBody>
      </p:sp>
      <p:cxnSp>
        <p:nvCxnSpPr>
          <p:cNvPr id="857" name="Shape 857"/>
          <p:cNvCxnSpPr/>
          <p:nvPr/>
        </p:nvCxnSpPr>
        <p:spPr>
          <a:xfrm flipH="1">
            <a:off x="7407150" y="1168400"/>
            <a:ext cx="670050" cy="626249"/>
          </a:xfrm>
          <a:prstGeom prst="straightConnector1">
            <a:avLst/>
          </a:prstGeom>
          <a:noFill/>
          <a:ln w="38100" cap="flat">
            <a:solidFill>
              <a:srgbClr val="990000"/>
            </a:solidFill>
            <a:prstDash val="solid"/>
            <a:round/>
            <a:headEnd type="none" w="lg" len="lg"/>
            <a:tailEnd type="triangle" w="lg" len="lg"/>
          </a:ln>
        </p:spPr>
      </p:cxn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Shape 853"/>
        <p:cNvGrpSpPr/>
        <p:nvPr/>
      </p:nvGrpSpPr>
      <p:grpSpPr>
        <a:xfrm>
          <a:off x="0" y="0"/>
          <a:ext cx="0" cy="0"/>
          <a:chOff x="0" y="0"/>
          <a:chExt cx="0" cy="0"/>
        </a:xfrm>
      </p:grpSpPr>
      <p:sp>
        <p:nvSpPr>
          <p:cNvPr id="856" name="Shape 856"/>
          <p:cNvSpPr txBox="1"/>
          <p:nvPr/>
        </p:nvSpPr>
        <p:spPr>
          <a:xfrm>
            <a:off x="210700" y="275900"/>
            <a:ext cx="8933300" cy="1089000"/>
          </a:xfrm>
          <a:prstGeom prst="rect">
            <a:avLst/>
          </a:prstGeom>
          <a:noFill/>
          <a:ln>
            <a:noFill/>
          </a:ln>
        </p:spPr>
        <p:txBody>
          <a:bodyPr lIns="91425" tIns="91425" rIns="91425" bIns="91425" anchor="t" anchorCtr="0">
            <a:noAutofit/>
          </a:bodyPr>
          <a:lstStyle/>
          <a:p>
            <a:pPr lvl="0" rtl="0">
              <a:spcBef>
                <a:spcPts val="0"/>
              </a:spcBef>
              <a:buNone/>
            </a:pPr>
            <a:r>
              <a:rPr lang="en-US" sz="2400" b="1" dirty="0" smtClean="0"/>
              <a:t>Later OR on your own: Exercises / examples, with solutions at </a:t>
            </a:r>
            <a:r>
              <a:rPr lang="en-US" sz="2400" b="1" dirty="0" err="1" smtClean="0"/>
              <a:t>PeanutBase</a:t>
            </a:r>
            <a:r>
              <a:rPr lang="en-US" sz="2400" b="1" dirty="0" smtClean="0"/>
              <a:t> </a:t>
            </a:r>
            <a:r>
              <a:rPr lang="en-US" sz="2400" b="1" u="sng" dirty="0" smtClean="0"/>
              <a:t>Community</a:t>
            </a:r>
            <a:r>
              <a:rPr lang="en-US" sz="2400" b="1" dirty="0" smtClean="0"/>
              <a:t> page (bottom)</a:t>
            </a:r>
            <a:endParaRPr sz="1200" dirty="0"/>
          </a:p>
        </p:txBody>
      </p:sp>
      <p:pic>
        <p:nvPicPr>
          <p:cNvPr id="3" name="Picture 2" descr="top.png"/>
          <p:cNvPicPr>
            <a:picLocks noChangeAspect="1"/>
          </p:cNvPicPr>
          <p:nvPr/>
        </p:nvPicPr>
        <p:blipFill rotWithShape="1">
          <a:blip r:embed="rId3">
            <a:extLst>
              <a:ext uri="{28A0092B-C50C-407E-A947-70E740481C1C}">
                <a14:useLocalDpi xmlns:a14="http://schemas.microsoft.com/office/drawing/2010/main" val="0"/>
              </a:ext>
            </a:extLst>
          </a:blip>
          <a:srcRect r="3750"/>
          <a:stretch/>
        </p:blipFill>
        <p:spPr>
          <a:xfrm>
            <a:off x="165100" y="1356965"/>
            <a:ext cx="8801100" cy="3712270"/>
          </a:xfrm>
          <a:prstGeom prst="rect">
            <a:avLst/>
          </a:prstGeom>
        </p:spPr>
      </p:pic>
      <p:pic>
        <p:nvPicPr>
          <p:cNvPr id="4" name="Picture 3" descr="bottm.png"/>
          <p:cNvPicPr>
            <a:picLocks noChangeAspect="1"/>
          </p:cNvPicPr>
          <p:nvPr/>
        </p:nvPicPr>
        <p:blipFill rotWithShape="1">
          <a:blip r:embed="rId4">
            <a:extLst>
              <a:ext uri="{28A0092B-C50C-407E-A947-70E740481C1C}">
                <a14:useLocalDpi xmlns:a14="http://schemas.microsoft.com/office/drawing/2010/main" val="0"/>
              </a:ext>
            </a:extLst>
          </a:blip>
          <a:srcRect r="3750"/>
          <a:stretch/>
        </p:blipFill>
        <p:spPr>
          <a:xfrm>
            <a:off x="165100" y="5209931"/>
            <a:ext cx="8801100" cy="1406769"/>
          </a:xfrm>
          <a:prstGeom prst="rect">
            <a:avLst/>
          </a:prstGeom>
        </p:spPr>
      </p:pic>
      <p:sp>
        <p:nvSpPr>
          <p:cNvPr id="9" name="Shape 855"/>
          <p:cNvSpPr/>
          <p:nvPr/>
        </p:nvSpPr>
        <p:spPr>
          <a:xfrm>
            <a:off x="279600" y="6197274"/>
            <a:ext cx="2412800" cy="286000"/>
          </a:xfrm>
          <a:prstGeom prst="roundRect">
            <a:avLst>
              <a:gd name="adj" fmla="val 16667"/>
            </a:avLst>
          </a:prstGeom>
          <a:noFill/>
          <a:ln w="38100" cap="flat">
            <a:solidFill>
              <a:srgbClr val="FF0000"/>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cxnSp>
        <p:nvCxnSpPr>
          <p:cNvPr id="10" name="Shape 857"/>
          <p:cNvCxnSpPr/>
          <p:nvPr/>
        </p:nvCxnSpPr>
        <p:spPr>
          <a:xfrm flipH="1">
            <a:off x="2835150" y="6280226"/>
            <a:ext cx="898650" cy="95174"/>
          </a:xfrm>
          <a:prstGeom prst="straightConnector1">
            <a:avLst/>
          </a:prstGeom>
          <a:noFill/>
          <a:ln w="38100" cap="flat">
            <a:solidFill>
              <a:srgbClr val="990000"/>
            </a:solidFill>
            <a:prstDash val="solid"/>
            <a:round/>
            <a:headEnd type="none" w="lg" len="lg"/>
            <a:tailEnd type="triangle" w="lg" len="lg"/>
          </a:ln>
        </p:spPr>
      </p:cxnSp>
    </p:spTree>
    <p:extLst>
      <p:ext uri="{BB962C8B-B14F-4D97-AF65-F5344CB8AC3E}">
        <p14:creationId xmlns:p14="http://schemas.microsoft.com/office/powerpoint/2010/main" val="3433024939"/>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Shape 132"/>
          <p:cNvSpPr txBox="1">
            <a:spLocks noGrp="1"/>
          </p:cNvSpPr>
          <p:nvPr>
            <p:ph type="body" idx="1"/>
          </p:nvPr>
        </p:nvSpPr>
        <p:spPr>
          <a:xfrm>
            <a:off x="287075" y="137275"/>
            <a:ext cx="8689199" cy="986100"/>
          </a:xfrm>
          <a:prstGeom prst="rect">
            <a:avLst/>
          </a:prstGeom>
        </p:spPr>
        <p:txBody>
          <a:bodyPr lIns="91425" tIns="91425" rIns="91425" bIns="91425" anchor="t" anchorCtr="0">
            <a:noAutofit/>
          </a:bodyPr>
          <a:lstStyle/>
          <a:p>
            <a:pPr lvl="0" rtl="0">
              <a:spcBef>
                <a:spcPts val="0"/>
              </a:spcBef>
              <a:buNone/>
            </a:pPr>
            <a:r>
              <a:rPr lang="en" sz="2400"/>
              <a:t>Accessing the genomes and genes. Example: BLAT</a:t>
            </a:r>
          </a:p>
        </p:txBody>
      </p:sp>
      <p:pic>
        <p:nvPicPr>
          <p:cNvPr id="133" name="Shape 133"/>
          <p:cNvPicPr preferRelativeResize="0"/>
          <p:nvPr/>
        </p:nvPicPr>
        <p:blipFill>
          <a:blip r:embed="rId3">
            <a:alphaModFix/>
          </a:blip>
          <a:stretch>
            <a:fillRect/>
          </a:stretch>
        </p:blipFill>
        <p:spPr>
          <a:xfrm>
            <a:off x="0" y="991607"/>
            <a:ext cx="9144000" cy="6325985"/>
          </a:xfrm>
          <a:prstGeom prst="rect">
            <a:avLst/>
          </a:prstGeom>
          <a:noFill/>
          <a:ln>
            <a:noFill/>
          </a:ln>
        </p:spPr>
      </p:pic>
      <p:sp>
        <p:nvSpPr>
          <p:cNvPr id="134" name="Shape 134"/>
          <p:cNvSpPr/>
          <p:nvPr/>
        </p:nvSpPr>
        <p:spPr>
          <a:xfrm>
            <a:off x="2510175" y="3191925"/>
            <a:ext cx="2206200" cy="693599"/>
          </a:xfrm>
          <a:prstGeom prst="roundRect">
            <a:avLst>
              <a:gd name="adj" fmla="val 16667"/>
            </a:avLst>
          </a:prstGeom>
          <a:noFill/>
          <a:ln w="28575" cap="flat">
            <a:solidFill>
              <a:srgbClr val="CC0000"/>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Tree>
  </p:cSld>
  <p:clrMapOvr>
    <a:masterClrMapping/>
  </p:clrMapOvr>
  <p:transition xmlns:p14="http://schemas.microsoft.com/office/powerpoint/2010/main" spd="slow">
    <p:cut/>
  </p:transition>
</p:sld>
</file>

<file path=ppt/theme/theme1.xml><?xml version="1.0" encoding="utf-8"?>
<a:theme xmlns:a="http://schemas.openxmlformats.org/drawingml/2006/main" name="simple-light">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430</TotalTime>
  <Words>2332</Words>
  <Application>Microsoft Macintosh PowerPoint</Application>
  <PresentationFormat>On-screen Show (4:3)</PresentationFormat>
  <Paragraphs>378</Paragraphs>
  <Slides>82</Slides>
  <Notes>82</Notes>
  <HiddenSlides>0</HiddenSlides>
  <MMClips>0</MMClips>
  <ScaleCrop>false</ScaleCrop>
  <HeadingPairs>
    <vt:vector size="4" baseType="variant">
      <vt:variant>
        <vt:lpstr>Theme</vt:lpstr>
      </vt:variant>
      <vt:variant>
        <vt:i4>2</vt:i4>
      </vt:variant>
      <vt:variant>
        <vt:lpstr>Slide Titles</vt:lpstr>
      </vt:variant>
      <vt:variant>
        <vt:i4>82</vt:i4>
      </vt:variant>
    </vt:vector>
  </HeadingPairs>
  <TitlesOfParts>
    <vt:vector size="84" baseType="lpstr">
      <vt:lpstr>simple-light</vt:lpstr>
      <vt:lpstr>Office Theme</vt:lpstr>
      <vt:lpstr>Introduction to PeanutBase and call for community participation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Sudhansu Dash – Lead curator</vt:lpstr>
      <vt:lpstr>Seamless Integration: Traits, Maps, Markers, Genome, Genes, Orthologs, Annotations, etc.</vt:lpstr>
      <vt:lpstr>Seamless Integration: Traits, Maps, Markers, Genome, Genes, Orthologs, Annotations, etc.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PeanutBase</dc:title>
  <cp:lastModifiedBy>Steven Cannon</cp:lastModifiedBy>
  <cp:revision>71</cp:revision>
  <dcterms:modified xsi:type="dcterms:W3CDTF">2014-11-24T14:38:05Z</dcterms:modified>
</cp:coreProperties>
</file>